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0"/>
  </p:notesMasterIdLst>
  <p:sldIdLst>
    <p:sldId id="966" r:id="rId2"/>
    <p:sldId id="269" r:id="rId3"/>
    <p:sldId id="987" r:id="rId4"/>
    <p:sldId id="971" r:id="rId5"/>
    <p:sldId id="322" r:id="rId6"/>
    <p:sldId id="451" r:id="rId7"/>
    <p:sldId id="983" r:id="rId8"/>
    <p:sldId id="371" r:id="rId9"/>
    <p:sldId id="993" r:id="rId10"/>
    <p:sldId id="365" r:id="rId11"/>
    <p:sldId id="366" r:id="rId12"/>
    <p:sldId id="331" r:id="rId13"/>
    <p:sldId id="333" r:id="rId14"/>
    <p:sldId id="334" r:id="rId15"/>
    <p:sldId id="455" r:id="rId16"/>
    <p:sldId id="452" r:id="rId17"/>
    <p:sldId id="329" r:id="rId18"/>
    <p:sldId id="364" r:id="rId19"/>
    <p:sldId id="979" r:id="rId20"/>
    <p:sldId id="981" r:id="rId21"/>
    <p:sldId id="982" r:id="rId22"/>
    <p:sldId id="984" r:id="rId23"/>
    <p:sldId id="379" r:id="rId24"/>
    <p:sldId id="460" r:id="rId25"/>
    <p:sldId id="985" r:id="rId26"/>
    <p:sldId id="423" r:id="rId27"/>
    <p:sldId id="386" r:id="rId28"/>
    <p:sldId id="277" r:id="rId29"/>
    <p:sldId id="466" r:id="rId30"/>
    <p:sldId id="389" r:id="rId31"/>
    <p:sldId id="391" r:id="rId32"/>
    <p:sldId id="396" r:id="rId33"/>
    <p:sldId id="405" r:id="rId34"/>
    <p:sldId id="411" r:id="rId35"/>
    <p:sldId id="393" r:id="rId36"/>
    <p:sldId id="470" r:id="rId37"/>
    <p:sldId id="315" r:id="rId38"/>
    <p:sldId id="412" r:id="rId39"/>
    <p:sldId id="426" r:id="rId40"/>
    <p:sldId id="444" r:id="rId41"/>
    <p:sldId id="972" r:id="rId42"/>
    <p:sldId id="358" r:id="rId43"/>
    <p:sldId id="442" r:id="rId44"/>
    <p:sldId id="443" r:id="rId45"/>
    <p:sldId id="359" r:id="rId46"/>
    <p:sldId id="481" r:id="rId47"/>
    <p:sldId id="440" r:id="rId48"/>
    <p:sldId id="256" r:id="rId49"/>
    <p:sldId id="988" r:id="rId50"/>
    <p:sldId id="258" r:id="rId51"/>
    <p:sldId id="259" r:id="rId52"/>
    <p:sldId id="260" r:id="rId53"/>
    <p:sldId id="261" r:id="rId54"/>
    <p:sldId id="262" r:id="rId55"/>
    <p:sldId id="263" r:id="rId56"/>
    <p:sldId id="264" r:id="rId57"/>
    <p:sldId id="265" r:id="rId58"/>
    <p:sldId id="267" r:id="rId59"/>
    <p:sldId id="268" r:id="rId60"/>
    <p:sldId id="969" r:id="rId61"/>
    <p:sldId id="270" r:id="rId62"/>
    <p:sldId id="271" r:id="rId63"/>
    <p:sldId id="272" r:id="rId64"/>
    <p:sldId id="273" r:id="rId65"/>
    <p:sldId id="280" r:id="rId66"/>
    <p:sldId id="281" r:id="rId67"/>
    <p:sldId id="286" r:id="rId68"/>
    <p:sldId id="287" r:id="rId69"/>
    <p:sldId id="290" r:id="rId70"/>
    <p:sldId id="291" r:id="rId71"/>
    <p:sldId id="292" r:id="rId72"/>
    <p:sldId id="293" r:id="rId73"/>
    <p:sldId id="294" r:id="rId74"/>
    <p:sldId id="295" r:id="rId75"/>
    <p:sldId id="296" r:id="rId76"/>
    <p:sldId id="297" r:id="rId77"/>
    <p:sldId id="298" r:id="rId78"/>
    <p:sldId id="299" r:id="rId79"/>
    <p:sldId id="968" r:id="rId80"/>
    <p:sldId id="986" r:id="rId81"/>
    <p:sldId id="990" r:id="rId82"/>
    <p:sldId id="991" r:id="rId83"/>
    <p:sldId id="276" r:id="rId84"/>
    <p:sldId id="992" r:id="rId85"/>
    <p:sldId id="278" r:id="rId86"/>
    <p:sldId id="279" r:id="rId87"/>
    <p:sldId id="989" r:id="rId88"/>
    <p:sldId id="445" r:id="rId89"/>
    <p:sldId id="446" r:id="rId90"/>
    <p:sldId id="973" r:id="rId91"/>
    <p:sldId id="970" r:id="rId92"/>
    <p:sldId id="967" r:id="rId93"/>
    <p:sldId id="974" r:id="rId94"/>
    <p:sldId id="975" r:id="rId95"/>
    <p:sldId id="976" r:id="rId96"/>
    <p:sldId id="977" r:id="rId97"/>
    <p:sldId id="978" r:id="rId98"/>
    <p:sldId id="98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3" autoAdjust="0"/>
    <p:restoredTop sz="87027" autoAdjust="0"/>
  </p:normalViewPr>
  <p:slideViewPr>
    <p:cSldViewPr snapToGrid="0">
      <p:cViewPr varScale="1">
        <p:scale>
          <a:sx n="124" d="100"/>
          <a:sy n="124" d="100"/>
        </p:scale>
        <p:origin x="15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CSF glycine Severe NKH</c:v>
                </c:pt>
              </c:strCache>
            </c:strRef>
          </c:tx>
          <c:spPr>
            <a:ln w="28575">
              <a:noFill/>
            </a:ln>
          </c:spPr>
          <c:xVal>
            <c:numRef>
              <c:f>Sheet1!$A$2:$A$99</c:f>
              <c:numCache>
                <c:formatCode>General</c:formatCode>
                <c:ptCount val="9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5</c:v>
                </c:pt>
                <c:pt idx="57">
                  <c:v>11</c:v>
                </c:pt>
                <c:pt idx="58">
                  <c:v>11</c:v>
                </c:pt>
                <c:pt idx="59">
                  <c:v>16</c:v>
                </c:pt>
                <c:pt idx="60">
                  <c:v>13</c:v>
                </c:pt>
                <c:pt idx="61">
                  <c:v>14</c:v>
                </c:pt>
                <c:pt idx="62">
                  <c:v>21</c:v>
                </c:pt>
                <c:pt idx="63">
                  <c:v>23</c:v>
                </c:pt>
                <c:pt idx="64">
                  <c:v>24</c:v>
                </c:pt>
                <c:pt idx="65">
                  <c:v>25</c:v>
                </c:pt>
                <c:pt idx="66">
                  <c:v>27</c:v>
                </c:pt>
                <c:pt idx="67">
                  <c:v>30</c:v>
                </c:pt>
                <c:pt idx="68">
                  <c:v>30</c:v>
                </c:pt>
                <c:pt idx="69">
                  <c:v>30</c:v>
                </c:pt>
                <c:pt idx="70">
                  <c:v>30</c:v>
                </c:pt>
                <c:pt idx="71">
                  <c:v>30</c:v>
                </c:pt>
                <c:pt idx="72">
                  <c:v>37</c:v>
                </c:pt>
                <c:pt idx="73">
                  <c:v>48</c:v>
                </c:pt>
                <c:pt idx="74">
                  <c:v>50</c:v>
                </c:pt>
                <c:pt idx="75">
                  <c:v>51</c:v>
                </c:pt>
                <c:pt idx="76">
                  <c:v>52</c:v>
                </c:pt>
                <c:pt idx="77">
                  <c:v>55</c:v>
                </c:pt>
                <c:pt idx="78">
                  <c:v>56</c:v>
                </c:pt>
                <c:pt idx="79">
                  <c:v>58</c:v>
                </c:pt>
                <c:pt idx="80">
                  <c:v>58</c:v>
                </c:pt>
                <c:pt idx="81">
                  <c:v>60</c:v>
                </c:pt>
                <c:pt idx="82">
                  <c:v>60</c:v>
                </c:pt>
                <c:pt idx="83">
                  <c:v>67</c:v>
                </c:pt>
                <c:pt idx="84">
                  <c:v>70</c:v>
                </c:pt>
                <c:pt idx="85">
                  <c:v>70</c:v>
                </c:pt>
                <c:pt idx="86">
                  <c:v>70</c:v>
                </c:pt>
                <c:pt idx="87">
                  <c:v>75</c:v>
                </c:pt>
                <c:pt idx="88">
                  <c:v>82</c:v>
                </c:pt>
              </c:numCache>
            </c:numRef>
          </c:xVal>
          <c:yVal>
            <c:numRef>
              <c:f>Sheet1!$B$2:$B$99</c:f>
              <c:numCache>
                <c:formatCode>General</c:formatCode>
                <c:ptCount val="98"/>
                <c:pt idx="0">
                  <c:v>205</c:v>
                </c:pt>
                <c:pt idx="1">
                  <c:v>218</c:v>
                </c:pt>
                <c:pt idx="2">
                  <c:v>167</c:v>
                </c:pt>
                <c:pt idx="3">
                  <c:v>112</c:v>
                </c:pt>
                <c:pt idx="4">
                  <c:v>160</c:v>
                </c:pt>
                <c:pt idx="5">
                  <c:v>499</c:v>
                </c:pt>
                <c:pt idx="6">
                  <c:v>341</c:v>
                </c:pt>
                <c:pt idx="7">
                  <c:v>267</c:v>
                </c:pt>
                <c:pt idx="8">
                  <c:v>190</c:v>
                </c:pt>
                <c:pt idx="9">
                  <c:v>40</c:v>
                </c:pt>
                <c:pt idx="10">
                  <c:v>156</c:v>
                </c:pt>
                <c:pt idx="11">
                  <c:v>184</c:v>
                </c:pt>
                <c:pt idx="12">
                  <c:v>112</c:v>
                </c:pt>
                <c:pt idx="13">
                  <c:v>267</c:v>
                </c:pt>
                <c:pt idx="14">
                  <c:v>210</c:v>
                </c:pt>
                <c:pt idx="15">
                  <c:v>127</c:v>
                </c:pt>
                <c:pt idx="16">
                  <c:v>474</c:v>
                </c:pt>
                <c:pt idx="17">
                  <c:v>340</c:v>
                </c:pt>
                <c:pt idx="18">
                  <c:v>510</c:v>
                </c:pt>
                <c:pt idx="19">
                  <c:v>395</c:v>
                </c:pt>
                <c:pt idx="20">
                  <c:v>142</c:v>
                </c:pt>
                <c:pt idx="21">
                  <c:v>252</c:v>
                </c:pt>
                <c:pt idx="22">
                  <c:v>243</c:v>
                </c:pt>
                <c:pt idx="23">
                  <c:v>300</c:v>
                </c:pt>
                <c:pt idx="25">
                  <c:v>288</c:v>
                </c:pt>
                <c:pt idx="26">
                  <c:v>255</c:v>
                </c:pt>
                <c:pt idx="27">
                  <c:v>389</c:v>
                </c:pt>
                <c:pt idx="29">
                  <c:v>440</c:v>
                </c:pt>
                <c:pt idx="30">
                  <c:v>257</c:v>
                </c:pt>
                <c:pt idx="32">
                  <c:v>197</c:v>
                </c:pt>
                <c:pt idx="33">
                  <c:v>189</c:v>
                </c:pt>
                <c:pt idx="34">
                  <c:v>238</c:v>
                </c:pt>
                <c:pt idx="36">
                  <c:v>191</c:v>
                </c:pt>
                <c:pt idx="38">
                  <c:v>281</c:v>
                </c:pt>
                <c:pt idx="39">
                  <c:v>178</c:v>
                </c:pt>
                <c:pt idx="40">
                  <c:v>215</c:v>
                </c:pt>
                <c:pt idx="41">
                  <c:v>271</c:v>
                </c:pt>
                <c:pt idx="43">
                  <c:v>100</c:v>
                </c:pt>
                <c:pt idx="46">
                  <c:v>357</c:v>
                </c:pt>
                <c:pt idx="47">
                  <c:v>211</c:v>
                </c:pt>
                <c:pt idx="48">
                  <c:v>87</c:v>
                </c:pt>
                <c:pt idx="49">
                  <c:v>82</c:v>
                </c:pt>
                <c:pt idx="50">
                  <c:v>134</c:v>
                </c:pt>
                <c:pt idx="51">
                  <c:v>103</c:v>
                </c:pt>
                <c:pt idx="54">
                  <c:v>193</c:v>
                </c:pt>
                <c:pt idx="55">
                  <c:v>160</c:v>
                </c:pt>
              </c:numCache>
            </c:numRef>
          </c:yVal>
          <c:smooth val="0"/>
          <c:extLst>
            <c:ext xmlns:c16="http://schemas.microsoft.com/office/drawing/2014/chart" uri="{C3380CC4-5D6E-409C-BE32-E72D297353CC}">
              <c16:uniqueId val="{00000000-510B-4F5C-B6C2-2B5DB1994F4F}"/>
            </c:ext>
          </c:extLst>
        </c:ser>
        <c:ser>
          <c:idx val="1"/>
          <c:order val="1"/>
          <c:tx>
            <c:strRef>
              <c:f>Sheet1!$C$1</c:f>
              <c:strCache>
                <c:ptCount val="1"/>
                <c:pt idx="0">
                  <c:v>CSF glycine Attenuated NKH</c:v>
                </c:pt>
              </c:strCache>
            </c:strRef>
          </c:tx>
          <c:spPr>
            <a:ln w="28575">
              <a:noFill/>
            </a:ln>
          </c:spPr>
          <c:trendline>
            <c:trendlineType val="linear"/>
            <c:dispRSqr val="1"/>
            <c:dispEq val="0"/>
            <c:trendlineLbl>
              <c:layout>
                <c:manualLayout>
                  <c:x val="3.3233693010595922E-2"/>
                  <c:y val="-0.10361949490086415"/>
                </c:manualLayout>
              </c:layout>
              <c:numFmt formatCode="#,##0.00" sourceLinked="0"/>
            </c:trendlineLbl>
          </c:trendline>
          <c:trendline>
            <c:trendlineType val="linear"/>
            <c:dispRSqr val="0"/>
            <c:dispEq val="0"/>
          </c:trendline>
          <c:xVal>
            <c:numRef>
              <c:f>Sheet1!$A$2:$A$99</c:f>
              <c:numCache>
                <c:formatCode>General</c:formatCode>
                <c:ptCount val="9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5</c:v>
                </c:pt>
                <c:pt idx="57">
                  <c:v>11</c:v>
                </c:pt>
                <c:pt idx="58">
                  <c:v>11</c:v>
                </c:pt>
                <c:pt idx="59">
                  <c:v>16</c:v>
                </c:pt>
                <c:pt idx="60">
                  <c:v>13</c:v>
                </c:pt>
                <c:pt idx="61">
                  <c:v>14</c:v>
                </c:pt>
                <c:pt idx="62">
                  <c:v>21</c:v>
                </c:pt>
                <c:pt idx="63">
                  <c:v>23</c:v>
                </c:pt>
                <c:pt idx="64">
                  <c:v>24</c:v>
                </c:pt>
                <c:pt idx="65">
                  <c:v>25</c:v>
                </c:pt>
                <c:pt idx="66">
                  <c:v>27</c:v>
                </c:pt>
                <c:pt idx="67">
                  <c:v>30</c:v>
                </c:pt>
                <c:pt idx="68">
                  <c:v>30</c:v>
                </c:pt>
                <c:pt idx="69">
                  <c:v>30</c:v>
                </c:pt>
                <c:pt idx="70">
                  <c:v>30</c:v>
                </c:pt>
                <c:pt idx="71">
                  <c:v>30</c:v>
                </c:pt>
                <c:pt idx="72">
                  <c:v>37</c:v>
                </c:pt>
                <c:pt idx="73">
                  <c:v>48</c:v>
                </c:pt>
                <c:pt idx="74">
                  <c:v>50</c:v>
                </c:pt>
                <c:pt idx="75">
                  <c:v>51</c:v>
                </c:pt>
                <c:pt idx="76">
                  <c:v>52</c:v>
                </c:pt>
                <c:pt idx="77">
                  <c:v>55</c:v>
                </c:pt>
                <c:pt idx="78">
                  <c:v>56</c:v>
                </c:pt>
                <c:pt idx="79">
                  <c:v>58</c:v>
                </c:pt>
                <c:pt idx="80">
                  <c:v>58</c:v>
                </c:pt>
                <c:pt idx="81">
                  <c:v>60</c:v>
                </c:pt>
                <c:pt idx="82">
                  <c:v>60</c:v>
                </c:pt>
                <c:pt idx="83">
                  <c:v>67</c:v>
                </c:pt>
                <c:pt idx="84">
                  <c:v>70</c:v>
                </c:pt>
                <c:pt idx="85">
                  <c:v>70</c:v>
                </c:pt>
                <c:pt idx="86">
                  <c:v>70</c:v>
                </c:pt>
                <c:pt idx="87">
                  <c:v>75</c:v>
                </c:pt>
                <c:pt idx="88">
                  <c:v>82</c:v>
                </c:pt>
              </c:numCache>
            </c:numRef>
          </c:xVal>
          <c:yVal>
            <c:numRef>
              <c:f>Sheet1!$C$2:$C$99</c:f>
              <c:numCache>
                <c:formatCode>General</c:formatCode>
                <c:ptCount val="98"/>
                <c:pt idx="56">
                  <c:v>172</c:v>
                </c:pt>
                <c:pt idx="57">
                  <c:v>104</c:v>
                </c:pt>
                <c:pt idx="58">
                  <c:v>103</c:v>
                </c:pt>
                <c:pt idx="59">
                  <c:v>140</c:v>
                </c:pt>
                <c:pt idx="60">
                  <c:v>156</c:v>
                </c:pt>
                <c:pt idx="61">
                  <c:v>136</c:v>
                </c:pt>
                <c:pt idx="62">
                  <c:v>85</c:v>
                </c:pt>
                <c:pt idx="63">
                  <c:v>230</c:v>
                </c:pt>
                <c:pt idx="64">
                  <c:v>103</c:v>
                </c:pt>
                <c:pt idx="65">
                  <c:v>139</c:v>
                </c:pt>
                <c:pt idx="66">
                  <c:v>110</c:v>
                </c:pt>
                <c:pt idx="67">
                  <c:v>73</c:v>
                </c:pt>
                <c:pt idx="69">
                  <c:v>200</c:v>
                </c:pt>
                <c:pt idx="70">
                  <c:v>85</c:v>
                </c:pt>
                <c:pt idx="71">
                  <c:v>51</c:v>
                </c:pt>
                <c:pt idx="72">
                  <c:v>89</c:v>
                </c:pt>
                <c:pt idx="73">
                  <c:v>85</c:v>
                </c:pt>
                <c:pt idx="74">
                  <c:v>53</c:v>
                </c:pt>
                <c:pt idx="75">
                  <c:v>63</c:v>
                </c:pt>
                <c:pt idx="77">
                  <c:v>100</c:v>
                </c:pt>
                <c:pt idx="78">
                  <c:v>66</c:v>
                </c:pt>
                <c:pt idx="80">
                  <c:v>48</c:v>
                </c:pt>
                <c:pt idx="81">
                  <c:v>88.7</c:v>
                </c:pt>
                <c:pt idx="83">
                  <c:v>154</c:v>
                </c:pt>
                <c:pt idx="85">
                  <c:v>74</c:v>
                </c:pt>
                <c:pt idx="86">
                  <c:v>62</c:v>
                </c:pt>
                <c:pt idx="87">
                  <c:v>46</c:v>
                </c:pt>
                <c:pt idx="88">
                  <c:v>41.4</c:v>
                </c:pt>
                <c:pt idx="89">
                  <c:v>122</c:v>
                </c:pt>
                <c:pt idx="90">
                  <c:v>91</c:v>
                </c:pt>
                <c:pt idx="91">
                  <c:v>43</c:v>
                </c:pt>
                <c:pt idx="92">
                  <c:v>50</c:v>
                </c:pt>
                <c:pt idx="93">
                  <c:v>67</c:v>
                </c:pt>
                <c:pt idx="96">
                  <c:v>55</c:v>
                </c:pt>
                <c:pt idx="97">
                  <c:v>175</c:v>
                </c:pt>
              </c:numCache>
            </c:numRef>
          </c:yVal>
          <c:smooth val="0"/>
          <c:extLst>
            <c:ext xmlns:c16="http://schemas.microsoft.com/office/drawing/2014/chart" uri="{C3380CC4-5D6E-409C-BE32-E72D297353CC}">
              <c16:uniqueId val="{00000001-510B-4F5C-B6C2-2B5DB1994F4F}"/>
            </c:ext>
          </c:extLst>
        </c:ser>
        <c:dLbls>
          <c:showLegendKey val="0"/>
          <c:showVal val="0"/>
          <c:showCatName val="0"/>
          <c:showSerName val="0"/>
          <c:showPercent val="0"/>
          <c:showBubbleSize val="0"/>
        </c:dLbls>
        <c:axId val="274956288"/>
        <c:axId val="274957824"/>
      </c:scatterChart>
      <c:valAx>
        <c:axId val="274956288"/>
        <c:scaling>
          <c:orientation val="minMax"/>
        </c:scaling>
        <c:delete val="0"/>
        <c:axPos val="b"/>
        <c:numFmt formatCode="General" sourceLinked="1"/>
        <c:majorTickMark val="out"/>
        <c:minorTickMark val="none"/>
        <c:tickLblPos val="nextTo"/>
        <c:crossAx val="274957824"/>
        <c:crosses val="autoZero"/>
        <c:crossBetween val="midCat"/>
      </c:valAx>
      <c:valAx>
        <c:axId val="274957824"/>
        <c:scaling>
          <c:orientation val="minMax"/>
        </c:scaling>
        <c:delete val="0"/>
        <c:axPos val="l"/>
        <c:majorGridlines/>
        <c:numFmt formatCode="General" sourceLinked="1"/>
        <c:majorTickMark val="out"/>
        <c:minorTickMark val="none"/>
        <c:tickLblPos val="nextTo"/>
        <c:crossAx val="274956288"/>
        <c:crosses val="autoZero"/>
        <c:crossBetween val="midCat"/>
      </c:valAx>
    </c:plotArea>
    <c:legend>
      <c:legendPos val="b"/>
      <c:legendEntry>
        <c:idx val="2"/>
        <c:delete val="1"/>
      </c:legendEntry>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manualLayout>
          <c:layoutTarget val="inner"/>
          <c:xMode val="edge"/>
          <c:yMode val="edge"/>
          <c:x val="0.10945120455730335"/>
          <c:y val="9.8093844852209219E-2"/>
          <c:w val="0.87085042480428132"/>
          <c:h val="0.6113194434607323"/>
        </c:manualLayout>
      </c:layout>
      <c:bar3DChart>
        <c:barDir val="col"/>
        <c:grouping val="standard"/>
        <c:varyColors val="0"/>
        <c:ser>
          <c:idx val="0"/>
          <c:order val="0"/>
          <c:tx>
            <c:strRef>
              <c:f>Sheet1!$B$1</c:f>
              <c:strCache>
                <c:ptCount val="1"/>
                <c:pt idx="0">
                  <c:v>2 severe</c:v>
                </c:pt>
              </c:strCache>
            </c:strRef>
          </c:tx>
          <c:spPr>
            <a:solidFill>
              <a:srgbClr val="FF0000"/>
            </a:solidFill>
            <a:ln>
              <a:solidFill>
                <a:srgbClr val="FF0000"/>
              </a:solidFill>
            </a:ln>
          </c:spPr>
          <c:invertIfNegative val="0"/>
          <c:dPt>
            <c:idx val="0"/>
            <c:invertIfNegative val="0"/>
            <c:bubble3D val="0"/>
            <c:extLst>
              <c:ext xmlns:c16="http://schemas.microsoft.com/office/drawing/2014/chart" uri="{C3380CC4-5D6E-409C-BE32-E72D297353CC}">
                <c16:uniqueId val="{00000000-5481-4D23-A6ED-A92F475B6BE7}"/>
              </c:ext>
            </c:extLst>
          </c:dPt>
          <c:cat>
            <c:strRef>
              <c:f>Sheet1!$A$2:$A$6</c:f>
              <c:strCache>
                <c:ptCount val="5"/>
                <c:pt idx="0">
                  <c:v>Severe</c:v>
                </c:pt>
                <c:pt idx="1">
                  <c:v>Att Poor</c:v>
                </c:pt>
                <c:pt idx="2">
                  <c:v>Att Inter</c:v>
                </c:pt>
                <c:pt idx="3">
                  <c:v>Att mild</c:v>
                </c:pt>
                <c:pt idx="4">
                  <c:v>Att NOS</c:v>
                </c:pt>
              </c:strCache>
            </c:strRef>
          </c:cat>
          <c:val>
            <c:numRef>
              <c:f>Sheet1!$B$2:$B$6</c:f>
              <c:numCache>
                <c:formatCode>General</c:formatCode>
                <c:ptCount val="5"/>
                <c:pt idx="0">
                  <c:v>29</c:v>
                </c:pt>
                <c:pt idx="1">
                  <c:v>0</c:v>
                </c:pt>
                <c:pt idx="2">
                  <c:v>0</c:v>
                </c:pt>
                <c:pt idx="3">
                  <c:v>0</c:v>
                </c:pt>
                <c:pt idx="4">
                  <c:v>0</c:v>
                </c:pt>
              </c:numCache>
            </c:numRef>
          </c:val>
          <c:extLst>
            <c:ext xmlns:c16="http://schemas.microsoft.com/office/drawing/2014/chart" uri="{C3380CC4-5D6E-409C-BE32-E72D297353CC}">
              <c16:uniqueId val="{00000001-5481-4D23-A6ED-A92F475B6BE7}"/>
            </c:ext>
          </c:extLst>
        </c:ser>
        <c:ser>
          <c:idx val="1"/>
          <c:order val="1"/>
          <c:tx>
            <c:strRef>
              <c:f>Sheet1!$C$1</c:f>
              <c:strCache>
                <c:ptCount val="1"/>
                <c:pt idx="0">
                  <c:v>1 mild</c:v>
                </c:pt>
              </c:strCache>
            </c:strRef>
          </c:tx>
          <c:spPr>
            <a:solidFill>
              <a:srgbClr val="0070C0"/>
            </a:solidFill>
            <a:ln>
              <a:solidFill>
                <a:srgbClr val="0070C0"/>
              </a:solidFill>
            </a:ln>
          </c:spPr>
          <c:invertIfNegative val="0"/>
          <c:cat>
            <c:strRef>
              <c:f>Sheet1!$A$2:$A$6</c:f>
              <c:strCache>
                <c:ptCount val="5"/>
                <c:pt idx="0">
                  <c:v>Severe</c:v>
                </c:pt>
                <c:pt idx="1">
                  <c:v>Att Poor</c:v>
                </c:pt>
                <c:pt idx="2">
                  <c:v>Att Inter</c:v>
                </c:pt>
                <c:pt idx="3">
                  <c:v>Att mild</c:v>
                </c:pt>
                <c:pt idx="4">
                  <c:v>Att NOS</c:v>
                </c:pt>
              </c:strCache>
            </c:strRef>
          </c:cat>
          <c:val>
            <c:numRef>
              <c:f>Sheet1!$C$2:$C$6</c:f>
              <c:numCache>
                <c:formatCode>General</c:formatCode>
                <c:ptCount val="5"/>
                <c:pt idx="0">
                  <c:v>2</c:v>
                </c:pt>
                <c:pt idx="1">
                  <c:v>5</c:v>
                </c:pt>
                <c:pt idx="2">
                  <c:v>7</c:v>
                </c:pt>
                <c:pt idx="3">
                  <c:v>3</c:v>
                </c:pt>
                <c:pt idx="4">
                  <c:v>6</c:v>
                </c:pt>
              </c:numCache>
            </c:numRef>
          </c:val>
          <c:extLst>
            <c:ext xmlns:c16="http://schemas.microsoft.com/office/drawing/2014/chart" uri="{C3380CC4-5D6E-409C-BE32-E72D297353CC}">
              <c16:uniqueId val="{00000002-5481-4D23-A6ED-A92F475B6BE7}"/>
            </c:ext>
          </c:extLst>
        </c:ser>
        <c:ser>
          <c:idx val="2"/>
          <c:order val="2"/>
          <c:tx>
            <c:strRef>
              <c:f>Sheet1!$D$1</c:f>
              <c:strCache>
                <c:ptCount val="1"/>
                <c:pt idx="0">
                  <c:v>2 mild</c:v>
                </c:pt>
              </c:strCache>
            </c:strRef>
          </c:tx>
          <c:spPr>
            <a:solidFill>
              <a:srgbClr val="09A727"/>
            </a:solidFill>
            <a:ln>
              <a:solidFill>
                <a:srgbClr val="09A727"/>
              </a:solidFill>
            </a:ln>
          </c:spPr>
          <c:invertIfNegative val="0"/>
          <c:cat>
            <c:strRef>
              <c:f>Sheet1!$A$2:$A$6</c:f>
              <c:strCache>
                <c:ptCount val="5"/>
                <c:pt idx="0">
                  <c:v>Severe</c:v>
                </c:pt>
                <c:pt idx="1">
                  <c:v>Att Poor</c:v>
                </c:pt>
                <c:pt idx="2">
                  <c:v>Att Inter</c:v>
                </c:pt>
                <c:pt idx="3">
                  <c:v>Att mild</c:v>
                </c:pt>
                <c:pt idx="4">
                  <c:v>Att NOS</c:v>
                </c:pt>
              </c:strCache>
            </c:strRef>
          </c:cat>
          <c:val>
            <c:numRef>
              <c:f>Sheet1!$D$2:$D$6</c:f>
              <c:numCache>
                <c:formatCode>General</c:formatCode>
                <c:ptCount val="5"/>
                <c:pt idx="0">
                  <c:v>0</c:v>
                </c:pt>
                <c:pt idx="1">
                  <c:v>1</c:v>
                </c:pt>
                <c:pt idx="2">
                  <c:v>1</c:v>
                </c:pt>
                <c:pt idx="3">
                  <c:v>6</c:v>
                </c:pt>
                <c:pt idx="4">
                  <c:v>0</c:v>
                </c:pt>
              </c:numCache>
            </c:numRef>
          </c:val>
          <c:extLst>
            <c:ext xmlns:c16="http://schemas.microsoft.com/office/drawing/2014/chart" uri="{C3380CC4-5D6E-409C-BE32-E72D297353CC}">
              <c16:uniqueId val="{00000003-5481-4D23-A6ED-A92F475B6BE7}"/>
            </c:ext>
          </c:extLst>
        </c:ser>
        <c:dLbls>
          <c:showLegendKey val="0"/>
          <c:showVal val="0"/>
          <c:showCatName val="0"/>
          <c:showSerName val="0"/>
          <c:showPercent val="0"/>
          <c:showBubbleSize val="0"/>
        </c:dLbls>
        <c:gapWidth val="150"/>
        <c:shape val="cylinder"/>
        <c:axId val="276119936"/>
        <c:axId val="276121856"/>
        <c:axId val="274946240"/>
      </c:bar3DChart>
      <c:catAx>
        <c:axId val="276119936"/>
        <c:scaling>
          <c:orientation val="minMax"/>
        </c:scaling>
        <c:delete val="0"/>
        <c:axPos val="b"/>
        <c:title>
          <c:tx>
            <c:rich>
              <a:bodyPr/>
              <a:lstStyle/>
              <a:p>
                <a:pPr>
                  <a:defRPr/>
                </a:pPr>
                <a:r>
                  <a:rPr lang="en-US" dirty="0"/>
                  <a:t>DQ outcome category</a:t>
                </a:r>
              </a:p>
            </c:rich>
          </c:tx>
          <c:overlay val="0"/>
        </c:title>
        <c:numFmt formatCode="General" sourceLinked="0"/>
        <c:majorTickMark val="out"/>
        <c:minorTickMark val="none"/>
        <c:tickLblPos val="nextTo"/>
        <c:crossAx val="276121856"/>
        <c:crosses val="autoZero"/>
        <c:auto val="1"/>
        <c:lblAlgn val="ctr"/>
        <c:lblOffset val="100"/>
        <c:noMultiLvlLbl val="0"/>
      </c:catAx>
      <c:valAx>
        <c:axId val="276121856"/>
        <c:scaling>
          <c:orientation val="minMax"/>
        </c:scaling>
        <c:delete val="0"/>
        <c:axPos val="l"/>
        <c:majorGridlines/>
        <c:numFmt formatCode="General" sourceLinked="1"/>
        <c:majorTickMark val="out"/>
        <c:minorTickMark val="none"/>
        <c:tickLblPos val="nextTo"/>
        <c:crossAx val="276119936"/>
        <c:crosses val="autoZero"/>
        <c:crossBetween val="between"/>
      </c:valAx>
      <c:serAx>
        <c:axId val="274946240"/>
        <c:scaling>
          <c:orientation val="minMax"/>
        </c:scaling>
        <c:delete val="1"/>
        <c:axPos val="b"/>
        <c:majorTickMark val="out"/>
        <c:minorTickMark val="none"/>
        <c:tickLblPos val="nextTo"/>
        <c:crossAx val="276121856"/>
        <c:crosses val="autoZero"/>
      </c:ser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2 severe</c:v>
                </c:pt>
              </c:strCache>
            </c:strRef>
          </c:tx>
          <c:spPr>
            <a:solidFill>
              <a:srgbClr val="FF0000"/>
            </a:solidFill>
            <a:ln>
              <a:solidFill>
                <a:srgbClr val="FF0000"/>
              </a:solidFill>
            </a:ln>
          </c:spPr>
          <c:invertIfNegative val="0"/>
          <c:cat>
            <c:numRef>
              <c:f>Sheet1!$A$2:$A$6</c:f>
              <c:numCache>
                <c:formatCode>General</c:formatCode>
                <c:ptCount val="5"/>
                <c:pt idx="0">
                  <c:v>4</c:v>
                </c:pt>
                <c:pt idx="1">
                  <c:v>3</c:v>
                </c:pt>
                <c:pt idx="2">
                  <c:v>2</c:v>
                </c:pt>
                <c:pt idx="3">
                  <c:v>1</c:v>
                </c:pt>
                <c:pt idx="4">
                  <c:v>0</c:v>
                </c:pt>
              </c:numCache>
            </c:numRef>
          </c:cat>
          <c:val>
            <c:numRef>
              <c:f>Sheet1!$B$2:$B$6</c:f>
              <c:numCache>
                <c:formatCode>General</c:formatCode>
                <c:ptCount val="5"/>
                <c:pt idx="0">
                  <c:v>6</c:v>
                </c:pt>
                <c:pt idx="1">
                  <c:v>5</c:v>
                </c:pt>
                <c:pt idx="2">
                  <c:v>4</c:v>
                </c:pt>
                <c:pt idx="3">
                  <c:v>0</c:v>
                </c:pt>
                <c:pt idx="4">
                  <c:v>0</c:v>
                </c:pt>
              </c:numCache>
            </c:numRef>
          </c:val>
          <c:extLst>
            <c:ext xmlns:c16="http://schemas.microsoft.com/office/drawing/2014/chart" uri="{C3380CC4-5D6E-409C-BE32-E72D297353CC}">
              <c16:uniqueId val="{00000000-659F-4EBB-A65A-4F6ACC90368D}"/>
            </c:ext>
          </c:extLst>
        </c:ser>
        <c:ser>
          <c:idx val="1"/>
          <c:order val="1"/>
          <c:tx>
            <c:strRef>
              <c:f>Sheet1!$C$1</c:f>
              <c:strCache>
                <c:ptCount val="1"/>
                <c:pt idx="0">
                  <c:v>1 mild</c:v>
                </c:pt>
              </c:strCache>
            </c:strRef>
          </c:tx>
          <c:spPr>
            <a:solidFill>
              <a:srgbClr val="0070C0"/>
            </a:solidFill>
            <a:ln>
              <a:solidFill>
                <a:srgbClr val="0070C0"/>
              </a:solidFill>
            </a:ln>
          </c:spPr>
          <c:invertIfNegative val="0"/>
          <c:cat>
            <c:numRef>
              <c:f>Sheet1!$A$2:$A$6</c:f>
              <c:numCache>
                <c:formatCode>General</c:formatCode>
                <c:ptCount val="5"/>
                <c:pt idx="0">
                  <c:v>4</c:v>
                </c:pt>
                <c:pt idx="1">
                  <c:v>3</c:v>
                </c:pt>
                <c:pt idx="2">
                  <c:v>2</c:v>
                </c:pt>
                <c:pt idx="3">
                  <c:v>1</c:v>
                </c:pt>
                <c:pt idx="4">
                  <c:v>0</c:v>
                </c:pt>
              </c:numCache>
            </c:numRef>
          </c:cat>
          <c:val>
            <c:numRef>
              <c:f>Sheet1!$C$2:$C$6</c:f>
              <c:numCache>
                <c:formatCode>General</c:formatCode>
                <c:ptCount val="5"/>
                <c:pt idx="0">
                  <c:v>0</c:v>
                </c:pt>
                <c:pt idx="1">
                  <c:v>3</c:v>
                </c:pt>
                <c:pt idx="2">
                  <c:v>3</c:v>
                </c:pt>
                <c:pt idx="3">
                  <c:v>2</c:v>
                </c:pt>
                <c:pt idx="4">
                  <c:v>7</c:v>
                </c:pt>
              </c:numCache>
            </c:numRef>
          </c:val>
          <c:extLst>
            <c:ext xmlns:c16="http://schemas.microsoft.com/office/drawing/2014/chart" uri="{C3380CC4-5D6E-409C-BE32-E72D297353CC}">
              <c16:uniqueId val="{00000001-659F-4EBB-A65A-4F6ACC90368D}"/>
            </c:ext>
          </c:extLst>
        </c:ser>
        <c:ser>
          <c:idx val="2"/>
          <c:order val="2"/>
          <c:tx>
            <c:strRef>
              <c:f>Sheet1!$D$1</c:f>
              <c:strCache>
                <c:ptCount val="1"/>
                <c:pt idx="0">
                  <c:v>2 mild</c:v>
                </c:pt>
              </c:strCache>
            </c:strRef>
          </c:tx>
          <c:spPr>
            <a:solidFill>
              <a:srgbClr val="09A727"/>
            </a:solidFill>
            <a:ln>
              <a:solidFill>
                <a:srgbClr val="09A727"/>
              </a:solidFill>
            </a:ln>
          </c:spPr>
          <c:invertIfNegative val="0"/>
          <c:cat>
            <c:numRef>
              <c:f>Sheet1!$A$2:$A$6</c:f>
              <c:numCache>
                <c:formatCode>General</c:formatCode>
                <c:ptCount val="5"/>
                <c:pt idx="0">
                  <c:v>4</c:v>
                </c:pt>
                <c:pt idx="1">
                  <c:v>3</c:v>
                </c:pt>
                <c:pt idx="2">
                  <c:v>2</c:v>
                </c:pt>
                <c:pt idx="3">
                  <c:v>1</c:v>
                </c:pt>
                <c:pt idx="4">
                  <c:v>0</c:v>
                </c:pt>
              </c:numCache>
            </c:numRef>
          </c:cat>
          <c:val>
            <c:numRef>
              <c:f>Sheet1!$D$2:$D$6</c:f>
              <c:numCache>
                <c:formatCode>General</c:formatCode>
                <c:ptCount val="5"/>
                <c:pt idx="0">
                  <c:v>0</c:v>
                </c:pt>
                <c:pt idx="1">
                  <c:v>0</c:v>
                </c:pt>
                <c:pt idx="2">
                  <c:v>0</c:v>
                </c:pt>
                <c:pt idx="3">
                  <c:v>1</c:v>
                </c:pt>
                <c:pt idx="4">
                  <c:v>7</c:v>
                </c:pt>
              </c:numCache>
            </c:numRef>
          </c:val>
          <c:extLst>
            <c:ext xmlns:c16="http://schemas.microsoft.com/office/drawing/2014/chart" uri="{C3380CC4-5D6E-409C-BE32-E72D297353CC}">
              <c16:uniqueId val="{00000002-659F-4EBB-A65A-4F6ACC90368D}"/>
            </c:ext>
          </c:extLst>
        </c:ser>
        <c:dLbls>
          <c:showLegendKey val="0"/>
          <c:showVal val="0"/>
          <c:showCatName val="0"/>
          <c:showSerName val="0"/>
          <c:showPercent val="0"/>
          <c:showBubbleSize val="0"/>
        </c:dLbls>
        <c:gapWidth val="150"/>
        <c:shape val="cylinder"/>
        <c:axId val="276165760"/>
        <c:axId val="276167680"/>
        <c:axId val="276152320"/>
      </c:bar3DChart>
      <c:catAx>
        <c:axId val="276165760"/>
        <c:scaling>
          <c:orientation val="minMax"/>
        </c:scaling>
        <c:delete val="0"/>
        <c:axPos val="b"/>
        <c:title>
          <c:tx>
            <c:rich>
              <a:bodyPr/>
              <a:lstStyle/>
              <a:p>
                <a:pPr>
                  <a:defRPr/>
                </a:pPr>
                <a:r>
                  <a:rPr lang="en-US" dirty="0"/>
                  <a:t>Number of antiepileptic drugs</a:t>
                </a:r>
              </a:p>
            </c:rich>
          </c:tx>
          <c:overlay val="0"/>
        </c:title>
        <c:numFmt formatCode="General" sourceLinked="1"/>
        <c:majorTickMark val="out"/>
        <c:minorTickMark val="none"/>
        <c:tickLblPos val="nextTo"/>
        <c:crossAx val="276167680"/>
        <c:crosses val="autoZero"/>
        <c:auto val="1"/>
        <c:lblAlgn val="ctr"/>
        <c:lblOffset val="100"/>
        <c:noMultiLvlLbl val="0"/>
      </c:catAx>
      <c:valAx>
        <c:axId val="276167680"/>
        <c:scaling>
          <c:orientation val="minMax"/>
        </c:scaling>
        <c:delete val="0"/>
        <c:axPos val="l"/>
        <c:majorGridlines/>
        <c:numFmt formatCode="General" sourceLinked="1"/>
        <c:majorTickMark val="out"/>
        <c:minorTickMark val="none"/>
        <c:tickLblPos val="nextTo"/>
        <c:crossAx val="276165760"/>
        <c:crosses val="autoZero"/>
        <c:crossBetween val="between"/>
      </c:valAx>
      <c:serAx>
        <c:axId val="276152320"/>
        <c:scaling>
          <c:orientation val="minMax"/>
        </c:scaling>
        <c:delete val="1"/>
        <c:axPos val="b"/>
        <c:majorTickMark val="out"/>
        <c:minorTickMark val="none"/>
        <c:tickLblPos val="nextTo"/>
        <c:crossAx val="276167680"/>
        <c:crosses val="autoZero"/>
      </c:serAx>
    </c:plotArea>
    <c:legend>
      <c:legendPos val="b"/>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D01C8-A00F-4A63-AD40-50CA5B7AA550}" type="datetimeFigureOut">
              <a:rPr lang="en-US" smtClean="0"/>
              <a:t>11/14/2025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882E0-15F8-42A4-A332-BBBC91152579}" type="slidenum">
              <a:rPr lang="en-US" smtClean="0"/>
              <a:t>‹#›</a:t>
            </a:fld>
            <a:endParaRPr lang="en-US"/>
          </a:p>
        </p:txBody>
      </p:sp>
    </p:spTree>
    <p:extLst>
      <p:ext uri="{BB962C8B-B14F-4D97-AF65-F5344CB8AC3E}">
        <p14:creationId xmlns:p14="http://schemas.microsoft.com/office/powerpoint/2010/main" val="4086968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390525" y="692150"/>
            <a:ext cx="6153150" cy="3462338"/>
          </a:xfrm>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u="sng" dirty="0">
                <a:latin typeface="Times New Roman" panose="02020603050405020304" pitchFamily="18" charset="0"/>
                <a:ea typeface="MS PGothic" panose="020B0600070205080204" pitchFamily="34" charset="-128"/>
              </a:rPr>
              <a:t>Note the common appearance of seizures with all disorders</a:t>
            </a:r>
            <a:r>
              <a:rPr lang="en-US" altLang="en-US" u="sng" dirty="0">
                <a:latin typeface="Times New Roman" panose="02020603050405020304" pitchFamily="18" charset="0"/>
                <a:ea typeface="MS PGothic" panose="020B0600070205080204" pitchFamily="34" charset="-128"/>
              </a:rPr>
              <a:t>.</a:t>
            </a:r>
            <a:r>
              <a:rPr lang="en-US" altLang="en-US" dirty="0">
                <a:latin typeface="Times New Roman" panose="02020603050405020304" pitchFamily="18" charset="0"/>
                <a:ea typeface="MS PGothic" panose="020B0600070205080204" pitchFamily="34" charset="-128"/>
              </a:rPr>
              <a:t> We’ll only deal with the first two disorders. The pathophysiology will be emphasized in the next slide</a:t>
            </a:r>
          </a:p>
          <a:p>
            <a:endParaRPr lang="en-US" altLang="en-US" dirty="0">
              <a:latin typeface="Times New Roman" panose="02020603050405020304" pitchFamily="18" charset="0"/>
              <a:ea typeface="MS PGothic" panose="020B0600070205080204" pitchFamily="34" charset="-128"/>
            </a:endParaRPr>
          </a:p>
          <a:p>
            <a:r>
              <a:rPr lang="en-US" altLang="en-US" dirty="0">
                <a:latin typeface="Times New Roman" panose="02020603050405020304" pitchFamily="18" charset="0"/>
                <a:ea typeface="MS PGothic" panose="020B0600070205080204" pitchFamily="34" charset="-128"/>
              </a:rPr>
              <a:t>PNPO = pyridoxamine-5’-phosphate oxidase</a:t>
            </a:r>
          </a:p>
          <a:p>
            <a:r>
              <a:rPr lang="en-US" altLang="en-US" dirty="0">
                <a:latin typeface="Times New Roman" panose="02020603050405020304" pitchFamily="18" charset="0"/>
                <a:ea typeface="MS PGothic" panose="020B0600070205080204" pitchFamily="34" charset="-128"/>
              </a:rPr>
              <a:t>TNS-AP = tissue nonspecific alkaline phosphatase are membrane-associated proteins expressed mostly in neurons but also in bone, liver &amp; kidney</a:t>
            </a:r>
          </a:p>
          <a:p>
            <a:r>
              <a:rPr lang="en-US" altLang="en-US" dirty="0">
                <a:latin typeface="Times New Roman" panose="02020603050405020304" pitchFamily="18" charset="0"/>
                <a:ea typeface="MS PGothic" panose="020B0600070205080204" pitchFamily="34" charset="-128"/>
              </a:rPr>
              <a:t>PIGV = phosphatidylinositol glycan, type V</a:t>
            </a:r>
          </a:p>
          <a:p>
            <a:r>
              <a:rPr lang="en-US" altLang="en-US" dirty="0">
                <a:latin typeface="Times New Roman" panose="02020603050405020304" pitchFamily="18" charset="0"/>
                <a:ea typeface="MS PGothic" panose="020B0600070205080204" pitchFamily="34" charset="-128"/>
              </a:rPr>
              <a:t>P5CD - 1-pyrroline-5-carboxylate dehydrogenase</a:t>
            </a:r>
          </a:p>
          <a:p>
            <a:r>
              <a:rPr lang="en-US" altLang="en-US" dirty="0">
                <a:latin typeface="Times New Roman" panose="02020603050405020304" pitchFamily="18" charset="0"/>
                <a:ea typeface="MS PGothic" panose="020B0600070205080204" pitchFamily="34" charset="-128"/>
              </a:rPr>
              <a:t>AASA = </a:t>
            </a:r>
            <a:r>
              <a:rPr lang="el-GR" altLang="en-US" dirty="0">
                <a:latin typeface="Times New Roman" panose="02020603050405020304" pitchFamily="18" charset="0"/>
                <a:ea typeface="MS PGothic" panose="020B0600070205080204" pitchFamily="34" charset="-128"/>
                <a:sym typeface="Symbol" panose="05050102010706020507" pitchFamily="18" charset="2"/>
              </a:rPr>
              <a:t></a:t>
            </a:r>
            <a:r>
              <a:rPr lang="el-GR" altLang="en-US" dirty="0">
                <a:latin typeface="Times New Roman" panose="02020603050405020304" pitchFamily="18" charset="0"/>
                <a:ea typeface="MS PGothic" panose="020B0600070205080204" pitchFamily="34" charset="-128"/>
              </a:rPr>
              <a:t>-</a:t>
            </a:r>
            <a:r>
              <a:rPr lang="en-US" altLang="en-US" dirty="0">
                <a:latin typeface="Times New Roman" panose="02020603050405020304" pitchFamily="18" charset="0"/>
                <a:ea typeface="MS PGothic" panose="020B0600070205080204" pitchFamily="34" charset="-128"/>
              </a:rPr>
              <a:t>amino adipic semialdehyde</a:t>
            </a:r>
          </a:p>
          <a:p>
            <a:r>
              <a:rPr lang="en-US" altLang="en-US" dirty="0">
                <a:latin typeface="Times New Roman" panose="02020603050405020304" pitchFamily="18" charset="0"/>
                <a:ea typeface="MS PGothic" panose="020B0600070205080204" pitchFamily="34" charset="-128"/>
              </a:rPr>
              <a:t>P6C = piperideine-6-carboxylate</a:t>
            </a:r>
          </a:p>
          <a:p>
            <a:r>
              <a:rPr lang="en-US" altLang="en-US" dirty="0">
                <a:latin typeface="Times New Roman" panose="02020603050405020304" pitchFamily="18" charset="0"/>
                <a:ea typeface="MS PGothic" panose="020B0600070205080204" pitchFamily="34" charset="-128"/>
              </a:rPr>
              <a:t>HVA = </a:t>
            </a:r>
            <a:r>
              <a:rPr lang="en-US" altLang="en-US" dirty="0" err="1">
                <a:latin typeface="Times New Roman" panose="02020603050405020304" pitchFamily="18" charset="0"/>
                <a:ea typeface="MS PGothic" panose="020B0600070205080204" pitchFamily="34" charset="-128"/>
              </a:rPr>
              <a:t>homovanillic</a:t>
            </a:r>
            <a:r>
              <a:rPr lang="en-US" altLang="en-US" dirty="0">
                <a:latin typeface="Times New Roman" panose="02020603050405020304" pitchFamily="18" charset="0"/>
                <a:ea typeface="MS PGothic" panose="020B0600070205080204" pitchFamily="34" charset="-128"/>
              </a:rPr>
              <a:t> acid</a:t>
            </a:r>
          </a:p>
          <a:p>
            <a:r>
              <a:rPr lang="en-US" altLang="en-US" dirty="0">
                <a:latin typeface="Times New Roman" panose="02020603050405020304" pitchFamily="18" charset="0"/>
                <a:ea typeface="MS PGothic" panose="020B0600070205080204" pitchFamily="34" charset="-128"/>
              </a:rPr>
              <a:t>HIAA = 5-hydroxyindoleacetic acid</a:t>
            </a:r>
          </a:p>
          <a:p>
            <a:r>
              <a:rPr lang="en-US" altLang="en-US" dirty="0">
                <a:latin typeface="Times New Roman" panose="02020603050405020304" pitchFamily="18" charset="0"/>
                <a:ea typeface="MS PGothic" panose="020B0600070205080204" pitchFamily="34" charset="-128"/>
              </a:rPr>
              <a:t>PLP = pyridoxal-5'-phosphate</a:t>
            </a: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3BE30D60-E1BD-44E0-B6F1-91D9391FD2BB}" type="slidenum">
              <a:rPr lang="en-US" altLang="en-US" sz="1200" smtClean="0"/>
              <a:pPr/>
              <a:t>8</a:t>
            </a:fld>
            <a:endParaRPr lang="en-US" altLang="en-US" sz="1200"/>
          </a:p>
        </p:txBody>
      </p:sp>
    </p:spTree>
    <p:extLst>
      <p:ext uri="{BB962C8B-B14F-4D97-AF65-F5344CB8AC3E}">
        <p14:creationId xmlns:p14="http://schemas.microsoft.com/office/powerpoint/2010/main" val="3255779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54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fc4cd1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fc4cd1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8581585f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8581585f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8ffb84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28ffb84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8ffb84a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8ffb84a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2a9260f8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2a9260f8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a9260f8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a9260f8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29f59c00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29f59c00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9ded2f2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9ded2f2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9ded2f2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9ded2f2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pPr eaLnBrk="1" hangingPunct="1">
              <a:spcBef>
                <a:spcPct val="0"/>
              </a:spcBef>
            </a:pPr>
            <a:endParaRPr lang="en-US" altLang="en-US"/>
          </a:p>
        </p:txBody>
      </p:sp>
      <p:sp>
        <p:nvSpPr>
          <p:cNvPr id="57348"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eaLnBrk="0" hangingPunct="0">
              <a:spcBef>
                <a:spcPct val="30000"/>
              </a:spcBef>
              <a:defRPr sz="1200">
                <a:solidFill>
                  <a:schemeClr val="tx1"/>
                </a:solidFill>
                <a:latin typeface="Calibri" panose="020F0502020204030204" pitchFamily="34" charset="0"/>
              </a:defRPr>
            </a:lvl1pPr>
            <a:lvl2pPr marL="742950" indent="-285750" defTabSz="931863" eaLnBrk="0" hangingPunct="0">
              <a:spcBef>
                <a:spcPct val="30000"/>
              </a:spcBef>
              <a:defRPr sz="1200">
                <a:solidFill>
                  <a:schemeClr val="tx1"/>
                </a:solidFill>
                <a:latin typeface="Calibri" panose="020F0502020204030204" pitchFamily="34" charset="0"/>
              </a:defRPr>
            </a:lvl2pPr>
            <a:lvl3pPr marL="1143000" indent="-228600" defTabSz="931863" eaLnBrk="0" hangingPunct="0">
              <a:spcBef>
                <a:spcPct val="30000"/>
              </a:spcBef>
              <a:defRPr sz="1200">
                <a:solidFill>
                  <a:schemeClr val="tx1"/>
                </a:solidFill>
                <a:latin typeface="Calibri" panose="020F0502020204030204" pitchFamily="34" charset="0"/>
              </a:defRPr>
            </a:lvl3pPr>
            <a:lvl4pPr marL="1600200" indent="-228600" defTabSz="931863" eaLnBrk="0" hangingPunct="0">
              <a:spcBef>
                <a:spcPct val="30000"/>
              </a:spcBef>
              <a:defRPr sz="1200">
                <a:solidFill>
                  <a:schemeClr val="tx1"/>
                </a:solidFill>
                <a:latin typeface="Calibri" panose="020F0502020204030204" pitchFamily="34" charset="0"/>
              </a:defRPr>
            </a:lvl4pPr>
            <a:lvl5pPr marL="2057400" indent="-228600" defTabSz="931863" eaLnBrk="0" hangingPunct="0">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1645B2A-10F8-4220-837F-774556ACB7BD}" type="slidenum">
              <a:rPr lang="en-US" altLang="en-US">
                <a:latin typeface="Times New Roman" panose="02020603050405020304" pitchFamily="18" charset="0"/>
                <a:cs typeface="Arial" panose="020B0604020202020204" pitchFamily="34" charset="0"/>
              </a:rPr>
              <a:pPr algn="r" eaLnBrk="1" hangingPunct="1">
                <a:spcBef>
                  <a:spcPct val="0"/>
                </a:spcBef>
              </a:pPr>
              <a:t>10</a:t>
            </a:fld>
            <a:endParaRPr lang="en-US" altLang="en-US">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632804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9ded2f26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9ded2f2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308ddf78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308ddf78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9f59c0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29f59c0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9f59c00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9f59c00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9f59c00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9f59c00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9f59c00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9f59c00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f59c00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9f59c00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a9260f8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2a9260f8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2ab32fdf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2ab32fdf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6fc4cd17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6fc4cd17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pPr eaLnBrk="1" hangingPunct="1">
              <a:spcBef>
                <a:spcPct val="0"/>
              </a:spcBef>
            </a:pPr>
            <a:endParaRPr lang="en-US" altLang="en-US"/>
          </a:p>
        </p:txBody>
      </p:sp>
      <p:sp>
        <p:nvSpPr>
          <p:cNvPr id="58372"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eaLnBrk="0" hangingPunct="0">
              <a:spcBef>
                <a:spcPct val="30000"/>
              </a:spcBef>
              <a:defRPr sz="1200">
                <a:solidFill>
                  <a:schemeClr val="tx1"/>
                </a:solidFill>
                <a:latin typeface="Calibri" panose="020F0502020204030204" pitchFamily="34" charset="0"/>
              </a:defRPr>
            </a:lvl1pPr>
            <a:lvl2pPr marL="742950" indent="-285750" defTabSz="931863" eaLnBrk="0" hangingPunct="0">
              <a:spcBef>
                <a:spcPct val="30000"/>
              </a:spcBef>
              <a:defRPr sz="1200">
                <a:solidFill>
                  <a:schemeClr val="tx1"/>
                </a:solidFill>
                <a:latin typeface="Calibri" panose="020F0502020204030204" pitchFamily="34" charset="0"/>
              </a:defRPr>
            </a:lvl2pPr>
            <a:lvl3pPr marL="1143000" indent="-228600" defTabSz="931863" eaLnBrk="0" hangingPunct="0">
              <a:spcBef>
                <a:spcPct val="30000"/>
              </a:spcBef>
              <a:defRPr sz="1200">
                <a:solidFill>
                  <a:schemeClr val="tx1"/>
                </a:solidFill>
                <a:latin typeface="Calibri" panose="020F0502020204030204" pitchFamily="34" charset="0"/>
              </a:defRPr>
            </a:lvl3pPr>
            <a:lvl4pPr marL="1600200" indent="-228600" defTabSz="931863" eaLnBrk="0" hangingPunct="0">
              <a:spcBef>
                <a:spcPct val="30000"/>
              </a:spcBef>
              <a:defRPr sz="1200">
                <a:solidFill>
                  <a:schemeClr val="tx1"/>
                </a:solidFill>
                <a:latin typeface="Calibri" panose="020F0502020204030204" pitchFamily="34" charset="0"/>
              </a:defRPr>
            </a:lvl4pPr>
            <a:lvl5pPr marL="2057400" indent="-228600" defTabSz="931863" eaLnBrk="0" hangingPunct="0">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8C11DF4-4D5A-4F6E-8B13-71E13C493041}" type="slidenum">
              <a:rPr lang="en-US" altLang="en-US">
                <a:latin typeface="Times New Roman" panose="02020603050405020304" pitchFamily="18" charset="0"/>
                <a:cs typeface="Arial" panose="020B0604020202020204" pitchFamily="34" charset="0"/>
              </a:rPr>
              <a:pPr algn="r" eaLnBrk="1" hangingPunct="1">
                <a:spcBef>
                  <a:spcPct val="0"/>
                </a:spcBef>
              </a:pPr>
              <a:t>11</a:t>
            </a:fld>
            <a:endParaRPr lang="en-US" altLang="en-US">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694018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2ab32fdf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2ab32fdf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2ab32fdf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2ab32fdf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a9260f8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2a9260f8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9f59c00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9f59c00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9f59c00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29f59c00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9f59c00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29f59c00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29f59c00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29f59c00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a9260f8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2a9260f8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9f59c00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9f59c00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29f59c003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29f59c00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p>
            <a:pPr eaLnBrk="1" hangingPunct="1">
              <a:spcBef>
                <a:spcPct val="0"/>
              </a:spcBef>
            </a:pPr>
            <a:endParaRPr lang="en-US" altLang="en-US"/>
          </a:p>
        </p:txBody>
      </p:sp>
      <p:sp>
        <p:nvSpPr>
          <p:cNvPr id="56324"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eaLnBrk="0" hangingPunct="0">
              <a:spcBef>
                <a:spcPct val="30000"/>
              </a:spcBef>
              <a:defRPr sz="1200">
                <a:solidFill>
                  <a:schemeClr val="tx1"/>
                </a:solidFill>
                <a:latin typeface="Calibri" panose="020F0502020204030204" pitchFamily="34" charset="0"/>
              </a:defRPr>
            </a:lvl1pPr>
            <a:lvl2pPr marL="742950" indent="-285750" defTabSz="931863" eaLnBrk="0" hangingPunct="0">
              <a:spcBef>
                <a:spcPct val="30000"/>
              </a:spcBef>
              <a:defRPr sz="1200">
                <a:solidFill>
                  <a:schemeClr val="tx1"/>
                </a:solidFill>
                <a:latin typeface="Calibri" panose="020F0502020204030204" pitchFamily="34" charset="0"/>
              </a:defRPr>
            </a:lvl2pPr>
            <a:lvl3pPr marL="1143000" indent="-228600" defTabSz="931863" eaLnBrk="0" hangingPunct="0">
              <a:spcBef>
                <a:spcPct val="30000"/>
              </a:spcBef>
              <a:defRPr sz="1200">
                <a:solidFill>
                  <a:schemeClr val="tx1"/>
                </a:solidFill>
                <a:latin typeface="Calibri" panose="020F0502020204030204" pitchFamily="34" charset="0"/>
              </a:defRPr>
            </a:lvl3pPr>
            <a:lvl4pPr marL="1600200" indent="-228600" defTabSz="931863" eaLnBrk="0" hangingPunct="0">
              <a:spcBef>
                <a:spcPct val="30000"/>
              </a:spcBef>
              <a:defRPr sz="1200">
                <a:solidFill>
                  <a:schemeClr val="tx1"/>
                </a:solidFill>
                <a:latin typeface="Calibri" panose="020F0502020204030204" pitchFamily="34" charset="0"/>
              </a:defRPr>
            </a:lvl4pPr>
            <a:lvl5pPr marL="2057400" indent="-228600" defTabSz="931863" eaLnBrk="0" hangingPunct="0">
              <a:spcBef>
                <a:spcPct val="30000"/>
              </a:spcBef>
              <a:defRPr sz="1200">
                <a:solidFill>
                  <a:schemeClr val="tx1"/>
                </a:solidFill>
                <a:latin typeface="Calibri" panose="020F0502020204030204" pitchFamily="34" charset="0"/>
              </a:defRPr>
            </a:lvl5pPr>
            <a:lvl6pPr marL="2514600" indent="-228600" defTabSz="93186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3186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3186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3186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4779C9FD-9BFD-45B7-ACE0-5D7506B3E234}" type="slidenum">
              <a:rPr lang="en-US" altLang="en-US">
                <a:latin typeface="Times New Roman" panose="02020603050405020304" pitchFamily="18" charset="0"/>
                <a:cs typeface="Arial" panose="020B0604020202020204" pitchFamily="34" charset="0"/>
              </a:rPr>
              <a:pPr algn="r" eaLnBrk="1" hangingPunct="1">
                <a:spcBef>
                  <a:spcPct val="0"/>
                </a:spcBef>
              </a:pPr>
              <a:t>18</a:t>
            </a:fld>
            <a:endParaRPr lang="en-US" altLang="en-US">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37575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381000" y="685800"/>
            <a:ext cx="6096000" cy="3429000"/>
          </a:xfrm>
          <a:ln/>
        </p:spPr>
      </p:sp>
      <p:sp>
        <p:nvSpPr>
          <p:cNvPr id="23555" name="Notes Placeholder 2"/>
          <p:cNvSpPr>
            <a:spLocks noGrp="1"/>
          </p:cNvSpPr>
          <p:nvPr>
            <p:ph type="body" idx="1"/>
          </p:nvPr>
        </p:nvSpPr>
        <p:spPr>
          <a:ln/>
        </p:spPr>
        <p:txBody>
          <a:bodyPr/>
          <a:lstStyle/>
          <a:p>
            <a:pPr>
              <a:defRPr/>
            </a:pPr>
            <a:r>
              <a:rPr lang="en-US" dirty="0">
                <a:latin typeface="Times New Roman" charset="0"/>
                <a:ea typeface="MS PGothic" charset="0"/>
              </a:rPr>
              <a:t>GLUT1 is also highly expressed in erythrocytes, where 5% of the membrane proteins are GLUT1. This is an explanation why an exercise-induced energy deficit can be accompanied by hemolytic anemia, which </a:t>
            </a:r>
            <a:r>
              <a:rPr lang="en-GB" dirty="0">
                <a:latin typeface="Times New Roman" charset="0"/>
                <a:ea typeface="MS PGothic" charset="0"/>
              </a:rPr>
              <a:t>may result from alterations in intracellular electrolytes caused by a </a:t>
            </a:r>
            <a:r>
              <a:rPr lang="en-GB" dirty="0" err="1">
                <a:latin typeface="Times New Roman" charset="0"/>
                <a:ea typeface="MS PGothic" charset="0"/>
              </a:rPr>
              <a:t>cation</a:t>
            </a:r>
            <a:r>
              <a:rPr lang="en-GB" dirty="0">
                <a:latin typeface="Times New Roman" charset="0"/>
                <a:ea typeface="MS PGothic" charset="0"/>
              </a:rPr>
              <a:t> leak through mutant GLUT1. Cerebral GLUT1 defects can be shown on erythrocytes.</a:t>
            </a:r>
          </a:p>
          <a:p>
            <a:pPr>
              <a:defRPr/>
            </a:pPr>
            <a:endParaRPr lang="en-GB" dirty="0">
              <a:latin typeface="Times New Roman" charset="0"/>
              <a:ea typeface="MS PGothic" charset="0"/>
            </a:endParaRPr>
          </a:p>
          <a:p>
            <a:pPr marL="231775" indent="-231775">
              <a:defRPr/>
            </a:pPr>
            <a:r>
              <a:rPr lang="en-US" dirty="0">
                <a:latin typeface="Trebuchet MS" charset="0"/>
                <a:ea typeface="MS PGothic" charset="0"/>
              </a:rPr>
              <a:t>Normal prenatal, perinatal history</a:t>
            </a:r>
          </a:p>
          <a:p>
            <a:pPr marL="231775" indent="-231775">
              <a:defRPr/>
            </a:pPr>
            <a:r>
              <a:rPr lang="en-US" dirty="0">
                <a:latin typeface="Trebuchet MS" charset="0"/>
                <a:ea typeface="MS PGothic" charset="0"/>
              </a:rPr>
              <a:t>Infantile-onset encephalopathy with seizures</a:t>
            </a:r>
          </a:p>
          <a:p>
            <a:pPr marL="573088" lvl="1" indent="-227013">
              <a:defRPr/>
            </a:pPr>
            <a:r>
              <a:rPr lang="en-US" dirty="0">
                <a:latin typeface="Trebuchet MS" charset="0"/>
                <a:ea typeface="MS PGothic" charset="0"/>
              </a:rPr>
              <a:t>Variable seizure types and frequency in first year of life</a:t>
            </a:r>
          </a:p>
          <a:p>
            <a:pPr marL="573088" lvl="1" indent="-227013">
              <a:defRPr/>
            </a:pPr>
            <a:r>
              <a:rPr lang="en-US" dirty="0">
                <a:latin typeface="Trebuchet MS" charset="0"/>
                <a:ea typeface="MS PGothic" charset="0"/>
              </a:rPr>
              <a:t>Often refractory to antiepileptics</a:t>
            </a:r>
          </a:p>
          <a:p>
            <a:pPr marL="231775" indent="-231775">
              <a:defRPr/>
            </a:pPr>
            <a:r>
              <a:rPr lang="en-US" dirty="0">
                <a:latin typeface="Trebuchet MS" charset="0"/>
                <a:ea typeface="MS PGothic" charset="0"/>
              </a:rPr>
              <a:t>Acquired microcephaly</a:t>
            </a:r>
          </a:p>
          <a:p>
            <a:pPr marL="231775" indent="-231775">
              <a:defRPr/>
            </a:pPr>
            <a:r>
              <a:rPr lang="en-US" dirty="0">
                <a:latin typeface="Trebuchet MS" charset="0"/>
                <a:ea typeface="MS PGothic" charset="0"/>
              </a:rPr>
              <a:t>Variable cognitive impairment and complex motor disorder</a:t>
            </a:r>
          </a:p>
          <a:p>
            <a:pPr marL="231775" indent="-231775">
              <a:defRPr/>
            </a:pPr>
            <a:r>
              <a:rPr lang="en-US" dirty="0">
                <a:latin typeface="Trebuchet MS" charset="0"/>
                <a:ea typeface="MS PGothic" charset="0"/>
              </a:rPr>
              <a:t>Paroxysmal events</a:t>
            </a:r>
          </a:p>
          <a:p>
            <a:pPr marL="573088" lvl="1" indent="-227013">
              <a:defRPr/>
            </a:pPr>
            <a:r>
              <a:rPr lang="en-US" dirty="0">
                <a:latin typeface="Trebuchet MS" charset="0"/>
                <a:ea typeface="MS PGothic" charset="0"/>
              </a:rPr>
              <a:t>Spasticity, intermittent ataxia, alternating hemiparesis</a:t>
            </a:r>
          </a:p>
          <a:p>
            <a:pPr marL="573088" lvl="1" indent="-227013">
              <a:defRPr/>
            </a:pPr>
            <a:r>
              <a:rPr lang="en-US" dirty="0">
                <a:latin typeface="Trebuchet MS" charset="0"/>
                <a:ea typeface="MS PGothic" charset="0"/>
              </a:rPr>
              <a:t>Confusion, lethargy, somnolence</a:t>
            </a:r>
          </a:p>
          <a:p>
            <a:pPr marL="573088" lvl="1" indent="-227013">
              <a:defRPr/>
            </a:pPr>
            <a:r>
              <a:rPr lang="en-US" dirty="0">
                <a:latin typeface="Trebuchet MS" charset="0"/>
                <a:ea typeface="MS PGothic" charset="0"/>
              </a:rPr>
              <a:t>Speech and language impairment</a:t>
            </a:r>
          </a:p>
          <a:p>
            <a:pPr>
              <a:defRPr/>
            </a:pPr>
            <a:endParaRPr lang="en-US" dirty="0">
              <a:latin typeface="Times New Roman" charset="0"/>
              <a:ea typeface="MS PGothic" charset="0"/>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tx1"/>
                </a:solidFill>
                <a:latin typeface="Arial" panose="020B0604020202020204" pitchFamily="34" charset="0"/>
                <a:ea typeface="MS PGothic" panose="020B0600070205080204" pitchFamily="34" charset="-128"/>
              </a:defRPr>
            </a:lvl1pPr>
            <a:lvl2pPr marL="742950" indent="-285750">
              <a:defRPr sz="2800" baseline="-25000">
                <a:solidFill>
                  <a:schemeClr val="tx1"/>
                </a:solidFill>
                <a:latin typeface="Arial" panose="020B0604020202020204" pitchFamily="34" charset="0"/>
                <a:ea typeface="MS PGothic" panose="020B0600070205080204" pitchFamily="34" charset="-128"/>
              </a:defRPr>
            </a:lvl2pPr>
            <a:lvl3pPr marL="1143000" indent="-228600">
              <a:defRPr sz="2800" baseline="-25000">
                <a:solidFill>
                  <a:schemeClr val="tx1"/>
                </a:solidFill>
                <a:latin typeface="Arial" panose="020B0604020202020204" pitchFamily="34" charset="0"/>
                <a:ea typeface="MS PGothic" panose="020B0600070205080204" pitchFamily="34" charset="-128"/>
              </a:defRPr>
            </a:lvl3pPr>
            <a:lvl4pPr marL="1600200" indent="-228600">
              <a:defRPr sz="2800" baseline="-25000">
                <a:solidFill>
                  <a:schemeClr val="tx1"/>
                </a:solidFill>
                <a:latin typeface="Arial" panose="020B0604020202020204" pitchFamily="34" charset="0"/>
                <a:ea typeface="MS PGothic" panose="020B0600070205080204" pitchFamily="34" charset="-128"/>
              </a:defRPr>
            </a:lvl4pPr>
            <a:lvl5pPr marL="2057400" indent="-228600">
              <a:defRPr sz="2800"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9pPr>
          </a:lstStyle>
          <a:p>
            <a:fld id="{0B57D7B2-6078-47E2-813C-6F1A0287877F}" type="slidenum">
              <a:rPr lang="en-US" altLang="en-US" sz="1200" baseline="0" smtClean="0">
                <a:latin typeface="Times New Roman" panose="02020603050405020304" pitchFamily="18" charset="0"/>
              </a:rPr>
              <a:pPr/>
              <a:t>83</a:t>
            </a:fld>
            <a:endParaRPr lang="en-US" altLang="en-US" sz="1200" baseline="0">
              <a:latin typeface="Times New Roman" panose="02020603050405020304" pitchFamily="18" charset="0"/>
            </a:endParaRPr>
          </a:p>
        </p:txBody>
      </p:sp>
    </p:spTree>
    <p:extLst>
      <p:ext uri="{BB962C8B-B14F-4D97-AF65-F5344CB8AC3E}">
        <p14:creationId xmlns:p14="http://schemas.microsoft.com/office/powerpoint/2010/main" val="2124507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381000" y="685800"/>
            <a:ext cx="6096000" cy="3429000"/>
          </a:xfrm>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Hyperammonemia caused by an increased rate of oxidative deamination of glutamate to </a:t>
            </a:r>
            <a:r>
              <a:rPr lang="en-US" altLang="en-US" dirty="0" err="1">
                <a:latin typeface="Arial" panose="020B0604020202020204" pitchFamily="34" charset="0"/>
              </a:rPr>
              <a:t>alphaketoglutarate</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Trebuchet MS" panose="020B0603020202020204" pitchFamily="34" charset="0"/>
              </a:rPr>
              <a:t>Movement disorder without seizures: mild developmental delay, dysarthria, ataxia, choreoathetosis, dystonia, ± microcephaly</a:t>
            </a:r>
          </a:p>
          <a:p>
            <a:r>
              <a:rPr lang="en-US" altLang="en-US" dirty="0">
                <a:latin typeface="Trebuchet MS" panose="020B0603020202020204" pitchFamily="34" charset="0"/>
              </a:rPr>
              <a:t>Carbohydrate-responsive  </a:t>
            </a:r>
          </a:p>
          <a:p>
            <a:r>
              <a:rPr lang="en-US" altLang="en-US" dirty="0">
                <a:latin typeface="Trebuchet MS" panose="020B0603020202020204" pitchFamily="34" charset="0"/>
              </a:rPr>
              <a:t>Familial paroxysmal exercise-induced dystonia (PED): involuntary dystonia, choreoathetosis, </a:t>
            </a:r>
            <a:r>
              <a:rPr lang="en-US" altLang="en-US" dirty="0" err="1">
                <a:latin typeface="Trebuchet MS" panose="020B0603020202020204" pitchFamily="34" charset="0"/>
              </a:rPr>
              <a:t>ballismus</a:t>
            </a:r>
            <a:r>
              <a:rPr lang="en-US" altLang="en-US" dirty="0">
                <a:latin typeface="Trebuchet MS" panose="020B0603020202020204" pitchFamily="34" charset="0"/>
              </a:rPr>
              <a:t> after prolonged exercise affecting the exercised limbs</a:t>
            </a:r>
          </a:p>
          <a:p>
            <a:pPr marL="573088" lvl="1" indent="-227013"/>
            <a:r>
              <a:rPr lang="en-US" altLang="en-US" dirty="0">
                <a:latin typeface="Trebuchet MS" panose="020B0603020202020204" pitchFamily="34" charset="0"/>
              </a:rPr>
              <a:t>Onset beyond childhood, with normal head circumference</a:t>
            </a:r>
          </a:p>
          <a:p>
            <a:pPr marL="573088" lvl="1" indent="-227013"/>
            <a:r>
              <a:rPr lang="en-US" altLang="en-US" dirty="0">
                <a:latin typeface="Trebuchet MS" panose="020B0603020202020204" pitchFamily="34" charset="0"/>
              </a:rPr>
              <a:t>Normal interictal neurologic exam</a:t>
            </a:r>
          </a:p>
          <a:p>
            <a:pPr marL="573088" lvl="1" indent="-227013"/>
            <a:r>
              <a:rPr lang="en-US" altLang="en-US" dirty="0">
                <a:latin typeface="Trebuchet MS" panose="020B0603020202020204" pitchFamily="34" charset="0"/>
              </a:rPr>
              <a:t>Hemolytic anemia, deformation of erythrocytes</a:t>
            </a:r>
          </a:p>
          <a:p>
            <a:endParaRPr lang="en-CA" altLang="en-US" dirty="0">
              <a:latin typeface="Arial" panose="020B0604020202020204" pitchFamily="34" charset="0"/>
            </a:endParaRP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tx1"/>
                </a:solidFill>
                <a:latin typeface="Arial" panose="020B0604020202020204" pitchFamily="34" charset="0"/>
                <a:ea typeface="MS PGothic" panose="020B0600070205080204" pitchFamily="34" charset="-128"/>
              </a:defRPr>
            </a:lvl1pPr>
            <a:lvl2pPr marL="742950" indent="-285750">
              <a:defRPr sz="2800" baseline="-25000">
                <a:solidFill>
                  <a:schemeClr val="tx1"/>
                </a:solidFill>
                <a:latin typeface="Arial" panose="020B0604020202020204" pitchFamily="34" charset="0"/>
                <a:ea typeface="MS PGothic" panose="020B0600070205080204" pitchFamily="34" charset="-128"/>
              </a:defRPr>
            </a:lvl2pPr>
            <a:lvl3pPr marL="1143000" indent="-228600">
              <a:defRPr sz="2800" baseline="-25000">
                <a:solidFill>
                  <a:schemeClr val="tx1"/>
                </a:solidFill>
                <a:latin typeface="Arial" panose="020B0604020202020204" pitchFamily="34" charset="0"/>
                <a:ea typeface="MS PGothic" panose="020B0600070205080204" pitchFamily="34" charset="-128"/>
              </a:defRPr>
            </a:lvl3pPr>
            <a:lvl4pPr marL="1600200" indent="-228600">
              <a:defRPr sz="2800" baseline="-25000">
                <a:solidFill>
                  <a:schemeClr val="tx1"/>
                </a:solidFill>
                <a:latin typeface="Arial" panose="020B0604020202020204" pitchFamily="34" charset="0"/>
                <a:ea typeface="MS PGothic" panose="020B0600070205080204" pitchFamily="34" charset="-128"/>
              </a:defRPr>
            </a:lvl4pPr>
            <a:lvl5pPr marL="2057400" indent="-228600">
              <a:defRPr sz="2800"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9pPr>
          </a:lstStyle>
          <a:p>
            <a:fld id="{185E34CC-1F28-4D35-A1B8-E369FB660792}" type="slidenum">
              <a:rPr lang="en-US" altLang="en-US" sz="1200" baseline="0" smtClean="0"/>
              <a:pPr/>
              <a:t>84</a:t>
            </a:fld>
            <a:endParaRPr lang="en-US" altLang="en-US" sz="1200" baseline="0"/>
          </a:p>
        </p:txBody>
      </p:sp>
    </p:spTree>
    <p:extLst>
      <p:ext uri="{BB962C8B-B14F-4D97-AF65-F5344CB8AC3E}">
        <p14:creationId xmlns:p14="http://schemas.microsoft.com/office/powerpoint/2010/main" val="410325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e l'image des diapositives 1"/>
          <p:cNvSpPr>
            <a:spLocks noGrp="1" noRot="1" noChangeAspect="1" noTextEdit="1"/>
          </p:cNvSpPr>
          <p:nvPr>
            <p:ph type="sldImg"/>
          </p:nvPr>
        </p:nvSpPr>
        <p:spPr>
          <a:xfrm>
            <a:off x="381000" y="685800"/>
            <a:ext cx="6096000" cy="3429000"/>
          </a:xfrm>
          <a:ln/>
        </p:spPr>
      </p:sp>
      <p:sp>
        <p:nvSpPr>
          <p:cNvPr id="49155"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1775" indent="-231775"/>
            <a:r>
              <a:rPr lang="en-US" altLang="en-US">
                <a:latin typeface="Trebuchet MS" panose="020B0603020202020204" pitchFamily="34" charset="0"/>
              </a:rPr>
              <a:t>Low CSF glucose level</a:t>
            </a:r>
          </a:p>
          <a:p>
            <a:pPr marL="573088" lvl="1" indent="-227013"/>
            <a:r>
              <a:rPr lang="en-US" altLang="en-US">
                <a:latin typeface="Trebuchet MS" panose="020B0603020202020204" pitchFamily="34" charset="0"/>
              </a:rPr>
              <a:t>Affected levels 0.9-2.9 mM</a:t>
            </a:r>
          </a:p>
          <a:p>
            <a:pPr marL="573088" lvl="1" indent="-227013"/>
            <a:r>
              <a:rPr lang="en-US" altLang="en-US">
                <a:latin typeface="Trebuchet MS" panose="020B0603020202020204" pitchFamily="34" charset="0"/>
              </a:rPr>
              <a:t>Higher in milder disease</a:t>
            </a:r>
          </a:p>
          <a:p>
            <a:pPr marL="231775" indent="-231775"/>
            <a:r>
              <a:rPr lang="en-US" altLang="en-US">
                <a:latin typeface="Trebuchet MS" panose="020B0603020202020204" pitchFamily="34" charset="0"/>
              </a:rPr>
              <a:t>CSF:blood glucose ratio &lt;0.5</a:t>
            </a:r>
          </a:p>
          <a:p>
            <a:pPr marL="231775" indent="-231775"/>
            <a:r>
              <a:rPr lang="en-US" altLang="en-US">
                <a:latin typeface="Trebuchet MS" panose="020B0603020202020204" pitchFamily="34" charset="0"/>
              </a:rPr>
              <a:t>CSF lactate low to low normal </a:t>
            </a:r>
          </a:p>
          <a:p>
            <a:pPr marL="231775" indent="-231775"/>
            <a:r>
              <a:rPr lang="en-US" altLang="en-US">
                <a:latin typeface="Trebuchet MS" panose="020B0603020202020204" pitchFamily="34" charset="0"/>
              </a:rPr>
              <a:t>Normal routine and metabolic labs</a:t>
            </a:r>
          </a:p>
          <a:p>
            <a:pPr marL="231775" indent="-231775"/>
            <a:r>
              <a:rPr lang="en-US" altLang="en-US">
                <a:latin typeface="Trebuchet MS" panose="020B0603020202020204" pitchFamily="34" charset="0"/>
              </a:rPr>
              <a:t>EEG may be normal when well</a:t>
            </a:r>
          </a:p>
          <a:p>
            <a:pPr marL="231775" indent="-231775"/>
            <a:r>
              <a:rPr lang="en-US" altLang="en-US">
                <a:latin typeface="Trebuchet MS" panose="020B0603020202020204" pitchFamily="34" charset="0"/>
              </a:rPr>
              <a:t>Molecular testing will establish diagnosis</a:t>
            </a:r>
          </a:p>
          <a:p>
            <a:pPr marL="231775" indent="-231775"/>
            <a:r>
              <a:rPr lang="en-GB" altLang="en-US">
                <a:latin typeface="Trebuchet MS" panose="020B0603020202020204" pitchFamily="34" charset="0"/>
              </a:rPr>
              <a:t>Autosomal dominant inheritance (rare autosomal recessive cases have been reported)</a:t>
            </a:r>
            <a:endParaRPr lang="en-US" altLang="en-US">
              <a:latin typeface="Trebuchet MS" panose="020B0603020202020204" pitchFamily="34" charset="0"/>
            </a:endParaRPr>
          </a:p>
          <a:p>
            <a:pPr marL="231775" indent="-231775"/>
            <a:endParaRPr lang="en-GB" altLang="en-US">
              <a:latin typeface="Times New Roman" panose="02020603050405020304" pitchFamily="18" charset="0"/>
            </a:endParaRPr>
          </a:p>
          <a:p>
            <a:pPr marL="231775" indent="-231775"/>
            <a:endParaRPr lang="en-GB" altLang="en-US">
              <a:latin typeface="Times New Roman" panose="02020603050405020304" pitchFamily="18" charset="0"/>
            </a:endParaRPr>
          </a:p>
          <a:p>
            <a:pPr marL="231775" indent="-231775"/>
            <a:r>
              <a:rPr lang="en-GB" altLang="en-US">
                <a:latin typeface="Times New Roman" panose="02020603050405020304" pitchFamily="18" charset="0"/>
              </a:rPr>
              <a:t>GLUT1DS may be confirmed by Western blot analysis and studies on glucose uptake into erythrocytes, cells abundantly expressing </a:t>
            </a:r>
            <a:r>
              <a:rPr lang="en-GB" altLang="en-US" i="1">
                <a:latin typeface="Times New Roman" panose="02020603050405020304" pitchFamily="18" charset="0"/>
              </a:rPr>
              <a:t>GLUT1</a:t>
            </a:r>
            <a:r>
              <a:rPr lang="en-GB" altLang="en-US">
                <a:latin typeface="Times New Roman" panose="02020603050405020304" pitchFamily="18" charset="0"/>
              </a:rPr>
              <a:t>. Glucose uptake and </a:t>
            </a:r>
            <a:r>
              <a:rPr lang="en-GB" altLang="en-US" i="1">
                <a:latin typeface="Times New Roman" panose="02020603050405020304" pitchFamily="18" charset="0"/>
              </a:rPr>
              <a:t>GLUT1</a:t>
            </a:r>
            <a:r>
              <a:rPr lang="en-GB" altLang="en-US">
                <a:latin typeface="Times New Roman" panose="02020603050405020304" pitchFamily="18" charset="0"/>
              </a:rPr>
              <a:t> expression measured in erythrocytes are generally reduced to about half control values and do not correlate with disease severity.</a:t>
            </a:r>
            <a:endParaRPr lang="fr-FR" altLang="en-US">
              <a:latin typeface="Times New Roman" panose="02020603050405020304" pitchFamily="18" charset="0"/>
            </a:endParaRPr>
          </a:p>
          <a:p>
            <a:pPr marL="231775" indent="-231775"/>
            <a:endParaRPr lang="fr-FR" altLang="en-US" b="1">
              <a:latin typeface="Times New Roman" panose="02020603050405020304" pitchFamily="18" charset="0"/>
            </a:endParaRPr>
          </a:p>
          <a:p>
            <a:pPr marL="231775" indent="-231775"/>
            <a:r>
              <a:rPr lang="en-GB" altLang="en-US">
                <a:latin typeface="Times New Roman" panose="02020603050405020304" pitchFamily="18" charset="0"/>
              </a:rPr>
              <a:t>Approximately 80% of patients are heterozygous for mutations within the </a:t>
            </a:r>
            <a:r>
              <a:rPr lang="en-GB" altLang="en-US" i="1">
                <a:latin typeface="Times New Roman" panose="02020603050405020304" pitchFamily="18" charset="0"/>
              </a:rPr>
              <a:t>GLUT1</a:t>
            </a:r>
            <a:r>
              <a:rPr lang="en-GB" altLang="en-US">
                <a:latin typeface="Times New Roman" panose="02020603050405020304" pitchFamily="18" charset="0"/>
              </a:rPr>
              <a:t> (</a:t>
            </a:r>
            <a:r>
              <a:rPr lang="en-GB" altLang="en-US" i="1">
                <a:latin typeface="Times New Roman" panose="02020603050405020304" pitchFamily="18" charset="0"/>
              </a:rPr>
              <a:t>SLC2A1)</a:t>
            </a:r>
            <a:r>
              <a:rPr lang="en-GB" altLang="en-US">
                <a:latin typeface="Times New Roman" panose="02020603050405020304" pitchFamily="18" charset="0"/>
              </a:rPr>
              <a:t> gene located on chromosome 1p35-31.3. Mutations are mostly de novo, of various character (missense, nonsense, and splice-site mutations, haploinsufficiency, compound heterozygosity and paternal mosaicism) and randomly distributed. Emerging mutational hotspots have implications for </a:t>
            </a:r>
            <a:r>
              <a:rPr lang="en-GB" altLang="en-US" i="1">
                <a:latin typeface="Times New Roman" panose="02020603050405020304" pitchFamily="18" charset="0"/>
              </a:rPr>
              <a:t>GLUT1</a:t>
            </a:r>
            <a:r>
              <a:rPr lang="en-GB" altLang="en-US">
                <a:latin typeface="Times New Roman" panose="02020603050405020304" pitchFamily="18" charset="0"/>
              </a:rPr>
              <a:t> function. The type of mutation and the extent of hypoglycorrhachia is related to the phenotype; missense mutations and higher CSF glucose concentrations appear to be associated with a milder clinical presentation</a:t>
            </a:r>
            <a:endParaRPr lang="fr-FR" altLang="en-US" b="1">
              <a:latin typeface="Times New Roman" panose="02020603050405020304" pitchFamily="18" charset="0"/>
            </a:endParaRPr>
          </a:p>
        </p:txBody>
      </p:sp>
      <p:sp>
        <p:nvSpPr>
          <p:cNvPr id="49156"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tx1"/>
                </a:solidFill>
                <a:latin typeface="Arial" panose="020B0604020202020204" pitchFamily="34" charset="0"/>
                <a:ea typeface="MS PGothic" panose="020B0600070205080204" pitchFamily="34" charset="-128"/>
              </a:defRPr>
            </a:lvl1pPr>
            <a:lvl2pPr marL="742950" indent="-285750">
              <a:defRPr sz="2800" baseline="-25000">
                <a:solidFill>
                  <a:schemeClr val="tx1"/>
                </a:solidFill>
                <a:latin typeface="Arial" panose="020B0604020202020204" pitchFamily="34" charset="0"/>
                <a:ea typeface="MS PGothic" panose="020B0600070205080204" pitchFamily="34" charset="-128"/>
              </a:defRPr>
            </a:lvl2pPr>
            <a:lvl3pPr marL="1143000" indent="-228600">
              <a:defRPr sz="2800" baseline="-25000">
                <a:solidFill>
                  <a:schemeClr val="tx1"/>
                </a:solidFill>
                <a:latin typeface="Arial" panose="020B0604020202020204" pitchFamily="34" charset="0"/>
                <a:ea typeface="MS PGothic" panose="020B0600070205080204" pitchFamily="34" charset="-128"/>
              </a:defRPr>
            </a:lvl3pPr>
            <a:lvl4pPr marL="1600200" indent="-228600">
              <a:defRPr sz="2800" baseline="-25000">
                <a:solidFill>
                  <a:schemeClr val="tx1"/>
                </a:solidFill>
                <a:latin typeface="Arial" panose="020B0604020202020204" pitchFamily="34" charset="0"/>
                <a:ea typeface="MS PGothic" panose="020B0600070205080204" pitchFamily="34" charset="-128"/>
              </a:defRPr>
            </a:lvl4pPr>
            <a:lvl5pPr marL="2057400" indent="-228600">
              <a:defRPr sz="2800"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9pPr>
          </a:lstStyle>
          <a:p>
            <a:fld id="{A582FCCF-1458-47DD-8E20-D7CCC84B3059}" type="slidenum">
              <a:rPr lang="en-US" altLang="en-US" sz="1200" baseline="0" smtClean="0">
                <a:latin typeface="Times New Roman" panose="02020603050405020304" pitchFamily="18" charset="0"/>
              </a:rPr>
              <a:pPr/>
              <a:t>85</a:t>
            </a:fld>
            <a:endParaRPr lang="en-US" altLang="en-US" sz="1200" baseline="0">
              <a:latin typeface="Times New Roman" panose="02020603050405020304" pitchFamily="18" charset="0"/>
            </a:endParaRPr>
          </a:p>
        </p:txBody>
      </p:sp>
    </p:spTree>
    <p:extLst>
      <p:ext uri="{BB962C8B-B14F-4D97-AF65-F5344CB8AC3E}">
        <p14:creationId xmlns:p14="http://schemas.microsoft.com/office/powerpoint/2010/main" val="3894372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381000" y="685800"/>
            <a:ext cx="6096000" cy="3429000"/>
          </a:xfrm>
          <a:ln/>
        </p:spPr>
      </p:sp>
      <p:sp>
        <p:nvSpPr>
          <p:cNvPr id="3" name="Notes Placeholder 2"/>
          <p:cNvSpPr>
            <a:spLocks noGrp="1"/>
          </p:cNvSpPr>
          <p:nvPr>
            <p:ph type="body" idx="1"/>
          </p:nvPr>
        </p:nvSpPr>
        <p:spPr/>
        <p:txBody>
          <a:bodyPr/>
          <a:lstStyle/>
          <a:p>
            <a:pPr marL="231775" indent="-231775">
              <a:defRPr/>
            </a:pPr>
            <a:r>
              <a:rPr lang="en-US" dirty="0">
                <a:latin typeface="Trebuchet MS" charset="0"/>
                <a:ea typeface="MS PGothic" charset="0"/>
              </a:rPr>
              <a:t>Ketogenic diet provides an alternative fuel</a:t>
            </a:r>
          </a:p>
          <a:p>
            <a:pPr marL="573088" lvl="1" indent="-227013">
              <a:defRPr/>
            </a:pPr>
            <a:r>
              <a:rPr lang="en-US" dirty="0">
                <a:latin typeface="Trebuchet MS" charset="0"/>
                <a:ea typeface="MS PGothic" charset="0"/>
              </a:rPr>
              <a:t>3:1-4:1 ratio of calories from </a:t>
            </a:r>
            <a:r>
              <a:rPr lang="en-US" dirty="0" err="1">
                <a:latin typeface="Trebuchet MS" charset="0"/>
                <a:ea typeface="MS PGothic" charset="0"/>
              </a:rPr>
              <a:t>fat:non-fat</a:t>
            </a:r>
            <a:r>
              <a:rPr lang="en-US" dirty="0">
                <a:latin typeface="Trebuchet MS" charset="0"/>
                <a:ea typeface="MS PGothic" charset="0"/>
              </a:rPr>
              <a:t> sources</a:t>
            </a:r>
          </a:p>
          <a:p>
            <a:pPr marL="573088" lvl="1" indent="-227013">
              <a:defRPr/>
            </a:pPr>
            <a:r>
              <a:rPr lang="en-US" dirty="0">
                <a:latin typeface="Trebuchet MS" charset="0"/>
                <a:ea typeface="MS PGothic" charset="0"/>
              </a:rPr>
              <a:t>Continue through adolescence</a:t>
            </a:r>
          </a:p>
          <a:p>
            <a:pPr marL="231775" indent="-231775">
              <a:defRPr/>
            </a:pPr>
            <a:r>
              <a:rPr lang="en-US" dirty="0">
                <a:latin typeface="Trebuchet MS" charset="0"/>
                <a:ea typeface="MS PGothic" charset="0"/>
              </a:rPr>
              <a:t>Multivitamins plus calcium</a:t>
            </a:r>
          </a:p>
          <a:p>
            <a:pPr marL="231775" indent="-231775">
              <a:defRPr/>
            </a:pPr>
            <a:r>
              <a:rPr lang="en-US" dirty="0">
                <a:latin typeface="Trebuchet MS" charset="0"/>
                <a:ea typeface="MS PGothic" charset="0"/>
              </a:rPr>
              <a:t>GLUT1 inhibitory drugs should be avoided</a:t>
            </a:r>
          </a:p>
          <a:p>
            <a:pPr marL="573088" lvl="1" indent="-227013">
              <a:defRPr/>
            </a:pPr>
            <a:r>
              <a:rPr lang="en-US" dirty="0" err="1">
                <a:latin typeface="Trebuchet MS" charset="0"/>
                <a:ea typeface="MS PGothic" charset="0"/>
              </a:rPr>
              <a:t>Anticonvulsives</a:t>
            </a:r>
            <a:r>
              <a:rPr lang="en-US" dirty="0">
                <a:latin typeface="Trebuchet MS" charset="0"/>
                <a:ea typeface="MS PGothic" charset="0"/>
              </a:rPr>
              <a:t> (</a:t>
            </a:r>
            <a:r>
              <a:rPr lang="en-US" dirty="0" err="1">
                <a:latin typeface="Trebuchet MS" charset="0"/>
                <a:ea typeface="MS PGothic" charset="0"/>
              </a:rPr>
              <a:t>phenobarb</a:t>
            </a:r>
            <a:r>
              <a:rPr lang="en-US" dirty="0">
                <a:latin typeface="Trebuchet MS" charset="0"/>
                <a:ea typeface="MS PGothic" charset="0"/>
              </a:rPr>
              <a:t>, chloral hydrate, diazepam)</a:t>
            </a:r>
          </a:p>
          <a:p>
            <a:pPr marL="573088" lvl="1" indent="-227013">
              <a:defRPr/>
            </a:pPr>
            <a:r>
              <a:rPr lang="en-US" dirty="0" err="1">
                <a:latin typeface="Trebuchet MS" charset="0"/>
                <a:ea typeface="MS PGothic" charset="0"/>
              </a:rPr>
              <a:t>Methylxanthines</a:t>
            </a:r>
            <a:r>
              <a:rPr lang="en-US" dirty="0">
                <a:latin typeface="Trebuchet MS" charset="0"/>
                <a:ea typeface="MS PGothic" charset="0"/>
              </a:rPr>
              <a:t> (</a:t>
            </a:r>
            <a:r>
              <a:rPr lang="en-US" dirty="0" err="1">
                <a:latin typeface="Trebuchet MS" charset="0"/>
                <a:ea typeface="MS PGothic" charset="0"/>
              </a:rPr>
              <a:t>theophyllin</a:t>
            </a:r>
            <a:r>
              <a:rPr lang="en-US" dirty="0">
                <a:latin typeface="Trebuchet MS" charset="0"/>
                <a:ea typeface="MS PGothic" charset="0"/>
              </a:rPr>
              <a:t>, caffeine)</a:t>
            </a:r>
          </a:p>
          <a:p>
            <a:pPr marL="573088" lvl="1" indent="-227013">
              <a:defRPr/>
            </a:pPr>
            <a:r>
              <a:rPr lang="en-US" dirty="0">
                <a:latin typeface="Trebuchet MS" charset="0"/>
                <a:ea typeface="MS PGothic" charset="0"/>
              </a:rPr>
              <a:t>Alcohol</a:t>
            </a:r>
          </a:p>
          <a:p>
            <a:pPr marL="573088" lvl="1" indent="-227013">
              <a:defRPr/>
            </a:pPr>
            <a:r>
              <a:rPr lang="en-US" dirty="0">
                <a:latin typeface="Trebuchet MS" charset="0"/>
                <a:ea typeface="MS PGothic" charset="0"/>
              </a:rPr>
              <a:t>Green tea</a:t>
            </a:r>
          </a:p>
          <a:p>
            <a:pPr marL="231775" indent="-231775">
              <a:defRPr/>
            </a:pPr>
            <a:r>
              <a:rPr lang="en-US" dirty="0">
                <a:latin typeface="Trebuchet MS" charset="0"/>
                <a:ea typeface="MS PGothic" charset="0"/>
              </a:rPr>
              <a:t>Prognosis: seizures and variable impairment</a:t>
            </a:r>
          </a:p>
          <a:p>
            <a:pPr>
              <a:defRPr/>
            </a:pPr>
            <a:endParaRPr lang="en-US" dirty="0"/>
          </a:p>
          <a:p>
            <a:pPr>
              <a:defRPr/>
            </a:pPr>
            <a:r>
              <a:rPr lang="en-US" sz="1200" kern="1200" dirty="0">
                <a:solidFill>
                  <a:schemeClr val="tx1"/>
                </a:solidFill>
                <a:latin typeface="Arial" charset="0"/>
                <a:ea typeface="MS PGothic" pitchFamily="34" charset="-128"/>
                <a:cs typeface="MS PGothic" charset="0"/>
              </a:rPr>
              <a:t>SLC45A1 deficiency (neuronal glucose transporter deficiency) that leads to intellectual developmental disorder with neuropsychiatric features.</a:t>
            </a:r>
            <a:endParaRPr lang="en-US" dirty="0"/>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aseline="-25000">
                <a:solidFill>
                  <a:schemeClr val="tx1"/>
                </a:solidFill>
                <a:latin typeface="Arial" panose="020B0604020202020204" pitchFamily="34" charset="0"/>
                <a:ea typeface="MS PGothic" panose="020B0600070205080204" pitchFamily="34" charset="-128"/>
              </a:defRPr>
            </a:lvl1pPr>
            <a:lvl2pPr marL="742950" indent="-285750">
              <a:defRPr sz="2800" baseline="-25000">
                <a:solidFill>
                  <a:schemeClr val="tx1"/>
                </a:solidFill>
                <a:latin typeface="Arial" panose="020B0604020202020204" pitchFamily="34" charset="0"/>
                <a:ea typeface="MS PGothic" panose="020B0600070205080204" pitchFamily="34" charset="-128"/>
              </a:defRPr>
            </a:lvl2pPr>
            <a:lvl3pPr marL="1143000" indent="-228600">
              <a:defRPr sz="2800" baseline="-25000">
                <a:solidFill>
                  <a:schemeClr val="tx1"/>
                </a:solidFill>
                <a:latin typeface="Arial" panose="020B0604020202020204" pitchFamily="34" charset="0"/>
                <a:ea typeface="MS PGothic" panose="020B0600070205080204" pitchFamily="34" charset="-128"/>
              </a:defRPr>
            </a:lvl3pPr>
            <a:lvl4pPr marL="1600200" indent="-228600">
              <a:defRPr sz="2800" baseline="-25000">
                <a:solidFill>
                  <a:schemeClr val="tx1"/>
                </a:solidFill>
                <a:latin typeface="Arial" panose="020B0604020202020204" pitchFamily="34" charset="0"/>
                <a:ea typeface="MS PGothic" panose="020B0600070205080204" pitchFamily="34" charset="-128"/>
              </a:defRPr>
            </a:lvl4pPr>
            <a:lvl5pPr marL="2057400" indent="-228600">
              <a:defRPr sz="2800" baseline="-25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baseline="-25000">
                <a:solidFill>
                  <a:schemeClr val="tx1"/>
                </a:solidFill>
                <a:latin typeface="Arial" panose="020B0604020202020204" pitchFamily="34" charset="0"/>
                <a:ea typeface="MS PGothic" panose="020B0600070205080204" pitchFamily="34" charset="-128"/>
              </a:defRPr>
            </a:lvl9pPr>
          </a:lstStyle>
          <a:p>
            <a:fld id="{3DE82C14-DCF2-47E2-B595-FC4FD2AD4DCD}" type="slidenum">
              <a:rPr lang="en-US" altLang="en-US" sz="1200" baseline="0" smtClean="0"/>
              <a:pPr/>
              <a:t>86</a:t>
            </a:fld>
            <a:endParaRPr lang="en-US" altLang="en-US" sz="1200" baseline="0"/>
          </a:p>
        </p:txBody>
      </p:sp>
    </p:spTree>
    <p:extLst>
      <p:ext uri="{BB962C8B-B14F-4D97-AF65-F5344CB8AC3E}">
        <p14:creationId xmlns:p14="http://schemas.microsoft.com/office/powerpoint/2010/main" val="151212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a:t>
            </a:r>
          </a:p>
        </p:txBody>
      </p:sp>
      <p:sp>
        <p:nvSpPr>
          <p:cNvPr id="4" name="Slide Number Placeholder 3"/>
          <p:cNvSpPr>
            <a:spLocks noGrp="1"/>
          </p:cNvSpPr>
          <p:nvPr>
            <p:ph type="sldNum" sz="quarter" idx="10"/>
          </p:nvPr>
        </p:nvSpPr>
        <p:spPr/>
        <p:txBody>
          <a:bodyPr/>
          <a:lstStyle/>
          <a:p>
            <a:fld id="{ED8A02B8-A4E4-4082-AF55-516BE6EC3377}" type="slidenum">
              <a:rPr lang="en-US" smtClean="0"/>
              <a:t>34</a:t>
            </a:fld>
            <a:endParaRPr lang="en-US"/>
          </a:p>
        </p:txBody>
      </p:sp>
    </p:spTree>
    <p:extLst>
      <p:ext uri="{BB962C8B-B14F-4D97-AF65-F5344CB8AC3E}">
        <p14:creationId xmlns:p14="http://schemas.microsoft.com/office/powerpoint/2010/main" val="352317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EDDEBB9-10ED-468E-A253-FF1D99A0B50A}" type="slidenum">
              <a:rPr lang="en-US" altLang="en-US"/>
              <a:pPr/>
              <a:t>36</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xfrm>
            <a:off x="914400" y="4343400"/>
            <a:ext cx="5029200" cy="4114800"/>
          </a:xfrm>
        </p:spPr>
        <p:txBody>
          <a:bodyPr/>
          <a:lstStyle/>
          <a:p>
            <a:endParaRPr lang="en-GB" altLang="en-US"/>
          </a:p>
        </p:txBody>
      </p:sp>
    </p:spTree>
    <p:extLst>
      <p:ext uri="{BB962C8B-B14F-4D97-AF65-F5344CB8AC3E}">
        <p14:creationId xmlns:p14="http://schemas.microsoft.com/office/powerpoint/2010/main" val="2837730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cs typeface="msgothic" charset="0"/>
              </a:rPr>
              <a:t>Axial MR image (TR/TE, 10,002/142) obtained when the patient was aged 5 days shows extensive areas of abnormal signal intensity, which suggest </a:t>
            </a:r>
            <a:r>
              <a:rPr lang="en-GB" altLang="en-US" dirty="0" err="1">
                <a:latin typeface="Arial" panose="020B0604020202020204" pitchFamily="34" charset="0"/>
                <a:cs typeface="msgothic" charset="0"/>
              </a:rPr>
              <a:t>edema</a:t>
            </a:r>
            <a:r>
              <a:rPr lang="en-GB" altLang="en-US" dirty="0">
                <a:latin typeface="Arial" panose="020B0604020202020204" pitchFamily="34" charset="0"/>
                <a:cs typeface="msgothic" charset="0"/>
              </a:rPr>
              <a:t> involving the bilateral cerebral white matter and bilateral parietal and occipital </a:t>
            </a:r>
            <a:r>
              <a:rPr lang="en-GB" altLang="en-US" dirty="0" err="1">
                <a:latin typeface="Arial" panose="020B0604020202020204" pitchFamily="34" charset="0"/>
                <a:cs typeface="msgothic" charset="0"/>
              </a:rPr>
              <a:t>gray</a:t>
            </a:r>
            <a:r>
              <a:rPr lang="en-GB" altLang="en-US" dirty="0">
                <a:latin typeface="Arial" panose="020B0604020202020204" pitchFamily="34" charset="0"/>
                <a:cs typeface="msgothic" charset="0"/>
              </a:rPr>
              <a:t> matter. The bilateral frontal and temporal cortex, as well as parts of the basal ganglia, are probably spared. Ventricular size is normal.</a:t>
            </a:r>
          </a:p>
        </p:txBody>
      </p:sp>
    </p:spTree>
    <p:extLst>
      <p:ext uri="{BB962C8B-B14F-4D97-AF65-F5344CB8AC3E}">
        <p14:creationId xmlns:p14="http://schemas.microsoft.com/office/powerpoint/2010/main" val="2844343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cs typeface="msgothic" charset="0"/>
              </a:rPr>
              <a:t>Axial MR images obtained when the patient was aged 31 days demonstrate dramatic changes compared with findings on initial images. Extensive new cystic cavities are within the bilateral parietal, frontal, and temporal lobes and are medial to the insular cortex in both hemispheres. While global thinning of the cerebral cortex is present, this atrophy is most marked in the subinsular and parietal regions. Abnormal signal intensity is present within the bilateral basal ganglia, including the caudate, globus pallidus, and putamen, internal capsules, and centrum semiovale. Enlargement of ventricles and sulci is consistent with neuronal loss.A, TR/TE, 10,002/147.B, TR/TE, 516/8.</a:t>
            </a:r>
          </a:p>
        </p:txBody>
      </p:sp>
    </p:spTree>
    <p:extLst>
      <p:ext uri="{BB962C8B-B14F-4D97-AF65-F5344CB8AC3E}">
        <p14:creationId xmlns:p14="http://schemas.microsoft.com/office/powerpoint/2010/main" val="1939841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F8AA-6B3F-48AD-A70D-F5BAC88D3867}"/>
              </a:ext>
            </a:extLst>
          </p:cNvPr>
          <p:cNvSpPr>
            <a:spLocks noGrp="1"/>
          </p:cNvSpPr>
          <p:nvPr>
            <p:ph type="ctrTitle"/>
          </p:nvPr>
        </p:nvSpPr>
        <p:spPr>
          <a:xfrm>
            <a:off x="1524000" y="458334"/>
            <a:ext cx="9144000" cy="2731179"/>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456168-7B5B-4448-AA24-1512BE49913E}"/>
              </a:ext>
            </a:extLst>
          </p:cNvPr>
          <p:cNvSpPr>
            <a:spLocks noGrp="1"/>
          </p:cNvSpPr>
          <p:nvPr>
            <p:ph type="subTitle" idx="1"/>
          </p:nvPr>
        </p:nvSpPr>
        <p:spPr>
          <a:xfrm>
            <a:off x="1524000" y="3504066"/>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42CE83-BDF6-4C7F-950A-BBAABED470CC}"/>
              </a:ext>
            </a:extLst>
          </p:cNvPr>
          <p:cNvSpPr>
            <a:spLocks noGrp="1"/>
          </p:cNvSpPr>
          <p:nvPr>
            <p:ph type="dt" sz="half" idx="10"/>
          </p:nvPr>
        </p:nvSpPr>
        <p:spPr/>
        <p:txBody>
          <a:bodyPr/>
          <a:lstStyle/>
          <a:p>
            <a:fld id="{E9462446-F3CC-4A37-8FA0-7F7D43699CF9}" type="datetimeFigureOut">
              <a:rPr lang="en-US" smtClean="0"/>
              <a:t>11/14/2025</a:t>
            </a:fld>
            <a:endParaRPr lang="en-US"/>
          </a:p>
        </p:txBody>
      </p:sp>
      <p:sp>
        <p:nvSpPr>
          <p:cNvPr id="5" name="Footer Placeholder 4">
            <a:extLst>
              <a:ext uri="{FF2B5EF4-FFF2-40B4-BE49-F238E27FC236}">
                <a16:creationId xmlns:a16="http://schemas.microsoft.com/office/drawing/2014/main" id="{0654A04D-4DB5-4407-94A5-4935DD0E96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2DFEED-8FA0-40AF-BB87-A4AC9FF15CFB}"/>
              </a:ext>
            </a:extLst>
          </p:cNvPr>
          <p:cNvSpPr>
            <a:spLocks noGrp="1"/>
          </p:cNvSpPr>
          <p:nvPr>
            <p:ph type="sldNum" sz="quarter" idx="12"/>
          </p:nvPr>
        </p:nvSpPr>
        <p:spPr/>
        <p:txBody>
          <a:bodyPr/>
          <a:lstStyle/>
          <a:p>
            <a:fld id="{FFEB96E8-5F47-4E36-9492-99B13E437C78}" type="slidenum">
              <a:rPr lang="en-US" smtClean="0"/>
              <a:t>‹#›</a:t>
            </a:fld>
            <a:endParaRPr lang="en-US"/>
          </a:p>
        </p:txBody>
      </p:sp>
    </p:spTree>
    <p:extLst>
      <p:ext uri="{BB962C8B-B14F-4D97-AF65-F5344CB8AC3E}">
        <p14:creationId xmlns:p14="http://schemas.microsoft.com/office/powerpoint/2010/main" val="3723599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9431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95000" y="2855000"/>
            <a:ext cx="10469600" cy="114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9" name="Google Shape;19;p3"/>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69460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CA" dirty="0"/>
          </a:p>
        </p:txBody>
      </p:sp>
      <p:sp>
        <p:nvSpPr>
          <p:cNvPr id="6" name="Text Placeholder 5"/>
          <p:cNvSpPr>
            <a:spLocks noGrp="1"/>
          </p:cNvSpPr>
          <p:nvPr>
            <p:ph type="body" sz="quarter" idx="10"/>
          </p:nvPr>
        </p:nvSpPr>
        <p:spPr>
          <a:xfrm>
            <a:off x="317500" y="1314450"/>
            <a:ext cx="11582400" cy="5048250"/>
          </a:xfrm>
        </p:spPr>
        <p:txBody>
          <a:bodyPr/>
          <a:lstStyle>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37812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72518-B211-47A8-AC44-025CFFE6D8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49ED2C-A3A6-4D81-A4DC-7943A4D1E6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D334B6-547E-4AFC-A500-3863B0950F0C}"/>
              </a:ext>
            </a:extLst>
          </p:cNvPr>
          <p:cNvSpPr>
            <a:spLocks noGrp="1"/>
          </p:cNvSpPr>
          <p:nvPr>
            <p:ph type="dt" sz="half" idx="10"/>
          </p:nvPr>
        </p:nvSpPr>
        <p:spPr/>
        <p:txBody>
          <a:bodyPr/>
          <a:lstStyle/>
          <a:p>
            <a:fld id="{E9462446-F3CC-4A37-8FA0-7F7D43699CF9}" type="datetimeFigureOut">
              <a:rPr lang="en-US" smtClean="0"/>
              <a:t>11/14/2025</a:t>
            </a:fld>
            <a:endParaRPr lang="en-US"/>
          </a:p>
        </p:txBody>
      </p:sp>
      <p:sp>
        <p:nvSpPr>
          <p:cNvPr id="5" name="Footer Placeholder 4">
            <a:extLst>
              <a:ext uri="{FF2B5EF4-FFF2-40B4-BE49-F238E27FC236}">
                <a16:creationId xmlns:a16="http://schemas.microsoft.com/office/drawing/2014/main" id="{AD7E4986-C8A2-45FB-B05F-1FF249FF7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110D-C0DC-4772-AE5A-C15D21738324}"/>
              </a:ext>
            </a:extLst>
          </p:cNvPr>
          <p:cNvSpPr>
            <a:spLocks noGrp="1"/>
          </p:cNvSpPr>
          <p:nvPr>
            <p:ph type="sldNum" sz="quarter" idx="12"/>
          </p:nvPr>
        </p:nvSpPr>
        <p:spPr/>
        <p:txBody>
          <a:bodyPr/>
          <a:lstStyle/>
          <a:p>
            <a:fld id="{FFEB96E8-5F47-4E36-9492-99B13E437C78}" type="slidenum">
              <a:rPr lang="en-US" smtClean="0"/>
              <a:t>‹#›</a:t>
            </a:fld>
            <a:endParaRPr lang="en-US"/>
          </a:p>
        </p:txBody>
      </p:sp>
    </p:spTree>
    <p:extLst>
      <p:ext uri="{BB962C8B-B14F-4D97-AF65-F5344CB8AC3E}">
        <p14:creationId xmlns:p14="http://schemas.microsoft.com/office/powerpoint/2010/main" val="2696613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08C6-E52D-4B0D-A79E-2451CC718BD6}"/>
              </a:ext>
            </a:extLst>
          </p:cNvPr>
          <p:cNvSpPr>
            <a:spLocks noGrp="1"/>
          </p:cNvSpPr>
          <p:nvPr>
            <p:ph type="title"/>
          </p:nvPr>
        </p:nvSpPr>
        <p:spPr>
          <a:xfrm>
            <a:off x="891722" y="370796"/>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388376-5B0C-4C05-8E40-A59EE9694C62}"/>
              </a:ext>
            </a:extLst>
          </p:cNvPr>
          <p:cNvSpPr>
            <a:spLocks noGrp="1"/>
          </p:cNvSpPr>
          <p:nvPr>
            <p:ph type="body" idx="1"/>
          </p:nvPr>
        </p:nvSpPr>
        <p:spPr>
          <a:xfrm>
            <a:off x="891722" y="369433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987B7B-F30E-4128-B827-BEF5EA5C44D9}"/>
              </a:ext>
            </a:extLst>
          </p:cNvPr>
          <p:cNvSpPr>
            <a:spLocks noGrp="1"/>
          </p:cNvSpPr>
          <p:nvPr>
            <p:ph type="dt" sz="half" idx="10"/>
          </p:nvPr>
        </p:nvSpPr>
        <p:spPr/>
        <p:txBody>
          <a:bodyPr/>
          <a:lstStyle/>
          <a:p>
            <a:fld id="{E9462446-F3CC-4A37-8FA0-7F7D43699CF9}" type="datetimeFigureOut">
              <a:rPr lang="en-US" smtClean="0"/>
              <a:t>11/14/2025</a:t>
            </a:fld>
            <a:endParaRPr lang="en-US"/>
          </a:p>
        </p:txBody>
      </p:sp>
      <p:sp>
        <p:nvSpPr>
          <p:cNvPr id="5" name="Footer Placeholder 4">
            <a:extLst>
              <a:ext uri="{FF2B5EF4-FFF2-40B4-BE49-F238E27FC236}">
                <a16:creationId xmlns:a16="http://schemas.microsoft.com/office/drawing/2014/main" id="{7E6F6F64-371D-4A46-8118-2E037FFC9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EC8BC-7D20-44A8-B507-338DE974FCBE}"/>
              </a:ext>
            </a:extLst>
          </p:cNvPr>
          <p:cNvSpPr>
            <a:spLocks noGrp="1"/>
          </p:cNvSpPr>
          <p:nvPr>
            <p:ph type="sldNum" sz="quarter" idx="12"/>
          </p:nvPr>
        </p:nvSpPr>
        <p:spPr/>
        <p:txBody>
          <a:bodyPr/>
          <a:lstStyle/>
          <a:p>
            <a:fld id="{FFEB96E8-5F47-4E36-9492-99B13E437C78}" type="slidenum">
              <a:rPr lang="en-US" smtClean="0"/>
              <a:t>‹#›</a:t>
            </a:fld>
            <a:endParaRPr lang="en-US"/>
          </a:p>
        </p:txBody>
      </p:sp>
    </p:spTree>
    <p:extLst>
      <p:ext uri="{BB962C8B-B14F-4D97-AF65-F5344CB8AC3E}">
        <p14:creationId xmlns:p14="http://schemas.microsoft.com/office/powerpoint/2010/main" val="3710688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F855-7FE2-4904-954F-46B00BBBE1C4}"/>
              </a:ext>
            </a:extLst>
          </p:cNvPr>
          <p:cNvSpPr>
            <a:spLocks noGrp="1"/>
          </p:cNvSpPr>
          <p:nvPr>
            <p:ph type="title"/>
          </p:nvPr>
        </p:nvSpPr>
        <p:spPr>
          <a:xfrm>
            <a:off x="838200" y="365125"/>
            <a:ext cx="10515600" cy="101736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E522BAB-EC53-4583-8E7E-B4EFDC7059F7}"/>
              </a:ext>
            </a:extLst>
          </p:cNvPr>
          <p:cNvSpPr>
            <a:spLocks noGrp="1"/>
          </p:cNvSpPr>
          <p:nvPr>
            <p:ph sz="half" idx="1"/>
          </p:nvPr>
        </p:nvSpPr>
        <p:spPr>
          <a:xfrm>
            <a:off x="838201" y="1450068"/>
            <a:ext cx="5181600" cy="3916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FDE69C-4329-42CB-819D-DF055CCA65F9}"/>
              </a:ext>
            </a:extLst>
          </p:cNvPr>
          <p:cNvSpPr>
            <a:spLocks noGrp="1"/>
          </p:cNvSpPr>
          <p:nvPr>
            <p:ph sz="half" idx="2"/>
          </p:nvPr>
        </p:nvSpPr>
        <p:spPr>
          <a:xfrm>
            <a:off x="6172199" y="1450068"/>
            <a:ext cx="5181600" cy="3916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060EF2-4D7A-4816-9E02-7C6B135B542A}"/>
              </a:ext>
            </a:extLst>
          </p:cNvPr>
          <p:cNvSpPr>
            <a:spLocks noGrp="1"/>
          </p:cNvSpPr>
          <p:nvPr>
            <p:ph type="dt" sz="half" idx="10"/>
          </p:nvPr>
        </p:nvSpPr>
        <p:spPr/>
        <p:txBody>
          <a:bodyPr/>
          <a:lstStyle/>
          <a:p>
            <a:fld id="{E9462446-F3CC-4A37-8FA0-7F7D43699CF9}" type="datetimeFigureOut">
              <a:rPr lang="en-US" smtClean="0"/>
              <a:t>11/14/2025</a:t>
            </a:fld>
            <a:endParaRPr lang="en-US"/>
          </a:p>
        </p:txBody>
      </p:sp>
      <p:sp>
        <p:nvSpPr>
          <p:cNvPr id="6" name="Footer Placeholder 5">
            <a:extLst>
              <a:ext uri="{FF2B5EF4-FFF2-40B4-BE49-F238E27FC236}">
                <a16:creationId xmlns:a16="http://schemas.microsoft.com/office/drawing/2014/main" id="{A8B7D078-C939-4F7D-B6FD-6770B5F1C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F54D6-6E12-4323-861C-431A46A08C2E}"/>
              </a:ext>
            </a:extLst>
          </p:cNvPr>
          <p:cNvSpPr>
            <a:spLocks noGrp="1"/>
          </p:cNvSpPr>
          <p:nvPr>
            <p:ph type="sldNum" sz="quarter" idx="12"/>
          </p:nvPr>
        </p:nvSpPr>
        <p:spPr/>
        <p:txBody>
          <a:bodyPr/>
          <a:lstStyle/>
          <a:p>
            <a:fld id="{FFEB96E8-5F47-4E36-9492-99B13E437C78}" type="slidenum">
              <a:rPr lang="en-US" smtClean="0"/>
              <a:t>‹#›</a:t>
            </a:fld>
            <a:endParaRPr lang="en-US"/>
          </a:p>
        </p:txBody>
      </p:sp>
    </p:spTree>
    <p:extLst>
      <p:ext uri="{BB962C8B-B14F-4D97-AF65-F5344CB8AC3E}">
        <p14:creationId xmlns:p14="http://schemas.microsoft.com/office/powerpoint/2010/main" val="363133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8707-B5A7-4D73-BA43-7AEECFB7A874}"/>
              </a:ext>
            </a:extLst>
          </p:cNvPr>
          <p:cNvSpPr>
            <a:spLocks noGrp="1"/>
          </p:cNvSpPr>
          <p:nvPr>
            <p:ph type="title"/>
          </p:nvPr>
        </p:nvSpPr>
        <p:spPr>
          <a:xfrm>
            <a:off x="839788" y="365125"/>
            <a:ext cx="10515600" cy="750661"/>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BF604BA-8A68-4C21-95B5-898593174C50}"/>
              </a:ext>
            </a:extLst>
          </p:cNvPr>
          <p:cNvSpPr>
            <a:spLocks noGrp="1"/>
          </p:cNvSpPr>
          <p:nvPr>
            <p:ph type="body" idx="1"/>
          </p:nvPr>
        </p:nvSpPr>
        <p:spPr>
          <a:xfrm>
            <a:off x="836612" y="1256733"/>
            <a:ext cx="5157787" cy="5252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C2E533-FEF9-4E66-972E-113BD291C6A4}"/>
              </a:ext>
            </a:extLst>
          </p:cNvPr>
          <p:cNvSpPr>
            <a:spLocks noGrp="1"/>
          </p:cNvSpPr>
          <p:nvPr>
            <p:ph sz="half" idx="2"/>
          </p:nvPr>
        </p:nvSpPr>
        <p:spPr>
          <a:xfrm>
            <a:off x="839788" y="1922915"/>
            <a:ext cx="5157787" cy="34437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085F80A-7E99-41F5-9CFB-E94F99AC194D}"/>
              </a:ext>
            </a:extLst>
          </p:cNvPr>
          <p:cNvSpPr>
            <a:spLocks noGrp="1"/>
          </p:cNvSpPr>
          <p:nvPr>
            <p:ph type="body" sz="quarter" idx="3"/>
          </p:nvPr>
        </p:nvSpPr>
        <p:spPr>
          <a:xfrm>
            <a:off x="6096000" y="1261949"/>
            <a:ext cx="5183188" cy="52001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23E7BE-E450-433D-8FD7-B890A4C4B6D3}"/>
              </a:ext>
            </a:extLst>
          </p:cNvPr>
          <p:cNvSpPr>
            <a:spLocks noGrp="1"/>
          </p:cNvSpPr>
          <p:nvPr>
            <p:ph sz="quarter" idx="4"/>
          </p:nvPr>
        </p:nvSpPr>
        <p:spPr>
          <a:xfrm>
            <a:off x="6172200" y="1922915"/>
            <a:ext cx="5183188" cy="3443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057B42-E852-4385-A755-213FCCE70D9D}"/>
              </a:ext>
            </a:extLst>
          </p:cNvPr>
          <p:cNvSpPr>
            <a:spLocks noGrp="1"/>
          </p:cNvSpPr>
          <p:nvPr>
            <p:ph type="dt" sz="half" idx="10"/>
          </p:nvPr>
        </p:nvSpPr>
        <p:spPr/>
        <p:txBody>
          <a:bodyPr/>
          <a:lstStyle/>
          <a:p>
            <a:fld id="{E9462446-F3CC-4A37-8FA0-7F7D43699CF9}" type="datetimeFigureOut">
              <a:rPr lang="en-US" smtClean="0"/>
              <a:t>11/14/2025</a:t>
            </a:fld>
            <a:endParaRPr lang="en-US"/>
          </a:p>
        </p:txBody>
      </p:sp>
      <p:sp>
        <p:nvSpPr>
          <p:cNvPr id="8" name="Footer Placeholder 7">
            <a:extLst>
              <a:ext uri="{FF2B5EF4-FFF2-40B4-BE49-F238E27FC236}">
                <a16:creationId xmlns:a16="http://schemas.microsoft.com/office/drawing/2014/main" id="{1B2860FB-0015-4219-9FB6-C78559C1D2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4D30AB-6A2D-4B91-A098-92DB16EE83CE}"/>
              </a:ext>
            </a:extLst>
          </p:cNvPr>
          <p:cNvSpPr>
            <a:spLocks noGrp="1"/>
          </p:cNvSpPr>
          <p:nvPr>
            <p:ph type="sldNum" sz="quarter" idx="12"/>
          </p:nvPr>
        </p:nvSpPr>
        <p:spPr/>
        <p:txBody>
          <a:bodyPr/>
          <a:lstStyle/>
          <a:p>
            <a:fld id="{FFEB96E8-5F47-4E36-9492-99B13E437C78}" type="slidenum">
              <a:rPr lang="en-US" smtClean="0"/>
              <a:t>‹#›</a:t>
            </a:fld>
            <a:endParaRPr lang="en-US"/>
          </a:p>
        </p:txBody>
      </p:sp>
    </p:spTree>
    <p:extLst>
      <p:ext uri="{BB962C8B-B14F-4D97-AF65-F5344CB8AC3E}">
        <p14:creationId xmlns:p14="http://schemas.microsoft.com/office/powerpoint/2010/main" val="199228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664D-0B55-4332-998E-11C2936481C3}"/>
              </a:ext>
            </a:extLst>
          </p:cNvPr>
          <p:cNvSpPr>
            <a:spLocks noGrp="1"/>
          </p:cNvSpPr>
          <p:nvPr>
            <p:ph type="title"/>
          </p:nvPr>
        </p:nvSpPr>
        <p:spPr>
          <a:xfrm>
            <a:off x="838200" y="365126"/>
            <a:ext cx="10515600" cy="772432"/>
          </a:xfrm>
        </p:spPr>
        <p:txBody>
          <a:bodyPr/>
          <a:lstStyle/>
          <a:p>
            <a:r>
              <a:rPr lang="en-US"/>
              <a:t>Click to edit Master title style</a:t>
            </a:r>
          </a:p>
        </p:txBody>
      </p:sp>
      <p:sp>
        <p:nvSpPr>
          <p:cNvPr id="3" name="Date Placeholder 2">
            <a:extLst>
              <a:ext uri="{FF2B5EF4-FFF2-40B4-BE49-F238E27FC236}">
                <a16:creationId xmlns:a16="http://schemas.microsoft.com/office/drawing/2014/main" id="{0A2F7304-50B7-4456-8310-FA82AC3CE954}"/>
              </a:ext>
            </a:extLst>
          </p:cNvPr>
          <p:cNvSpPr>
            <a:spLocks noGrp="1"/>
          </p:cNvSpPr>
          <p:nvPr>
            <p:ph type="dt" sz="half" idx="10"/>
          </p:nvPr>
        </p:nvSpPr>
        <p:spPr/>
        <p:txBody>
          <a:bodyPr/>
          <a:lstStyle/>
          <a:p>
            <a:fld id="{E9462446-F3CC-4A37-8FA0-7F7D43699CF9}" type="datetimeFigureOut">
              <a:rPr lang="en-US" smtClean="0"/>
              <a:t>11/14/2025</a:t>
            </a:fld>
            <a:endParaRPr lang="en-US"/>
          </a:p>
        </p:txBody>
      </p:sp>
      <p:sp>
        <p:nvSpPr>
          <p:cNvPr id="4" name="Footer Placeholder 3">
            <a:extLst>
              <a:ext uri="{FF2B5EF4-FFF2-40B4-BE49-F238E27FC236}">
                <a16:creationId xmlns:a16="http://schemas.microsoft.com/office/drawing/2014/main" id="{448B8D1D-AECB-4B66-BD37-059EBBC4FD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0FFC7F-E237-4DF1-84E3-1FD672E38DAC}"/>
              </a:ext>
            </a:extLst>
          </p:cNvPr>
          <p:cNvSpPr>
            <a:spLocks noGrp="1"/>
          </p:cNvSpPr>
          <p:nvPr>
            <p:ph type="sldNum" sz="quarter" idx="12"/>
          </p:nvPr>
        </p:nvSpPr>
        <p:spPr/>
        <p:txBody>
          <a:bodyPr/>
          <a:lstStyle/>
          <a:p>
            <a:fld id="{FFEB96E8-5F47-4E36-9492-99B13E437C78}" type="slidenum">
              <a:rPr lang="en-US" smtClean="0"/>
              <a:t>‹#›</a:t>
            </a:fld>
            <a:endParaRPr lang="en-US"/>
          </a:p>
        </p:txBody>
      </p:sp>
    </p:spTree>
    <p:extLst>
      <p:ext uri="{BB962C8B-B14F-4D97-AF65-F5344CB8AC3E}">
        <p14:creationId xmlns:p14="http://schemas.microsoft.com/office/powerpoint/2010/main" val="3553892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12A48A-5820-42A4-B9CE-C5B31F7A9529}"/>
              </a:ext>
            </a:extLst>
          </p:cNvPr>
          <p:cNvSpPr>
            <a:spLocks noGrp="1"/>
          </p:cNvSpPr>
          <p:nvPr>
            <p:ph type="dt" sz="half" idx="10"/>
          </p:nvPr>
        </p:nvSpPr>
        <p:spPr/>
        <p:txBody>
          <a:bodyPr/>
          <a:lstStyle/>
          <a:p>
            <a:fld id="{E9462446-F3CC-4A37-8FA0-7F7D43699CF9}" type="datetimeFigureOut">
              <a:rPr lang="en-US" smtClean="0"/>
              <a:t>11/14/2025</a:t>
            </a:fld>
            <a:endParaRPr lang="en-US"/>
          </a:p>
        </p:txBody>
      </p:sp>
      <p:sp>
        <p:nvSpPr>
          <p:cNvPr id="3" name="Footer Placeholder 2">
            <a:extLst>
              <a:ext uri="{FF2B5EF4-FFF2-40B4-BE49-F238E27FC236}">
                <a16:creationId xmlns:a16="http://schemas.microsoft.com/office/drawing/2014/main" id="{C272085E-876F-4761-B25D-492972F720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975C06-41EA-4887-A452-2B2FACB063B3}"/>
              </a:ext>
            </a:extLst>
          </p:cNvPr>
          <p:cNvSpPr>
            <a:spLocks noGrp="1"/>
          </p:cNvSpPr>
          <p:nvPr>
            <p:ph type="sldNum" sz="quarter" idx="12"/>
          </p:nvPr>
        </p:nvSpPr>
        <p:spPr/>
        <p:txBody>
          <a:bodyPr/>
          <a:lstStyle/>
          <a:p>
            <a:fld id="{FFEB96E8-5F47-4E36-9492-99B13E437C78}" type="slidenum">
              <a:rPr lang="en-US" smtClean="0"/>
              <a:t>‹#›</a:t>
            </a:fld>
            <a:endParaRPr lang="en-US"/>
          </a:p>
        </p:txBody>
      </p:sp>
    </p:spTree>
    <p:extLst>
      <p:ext uri="{BB962C8B-B14F-4D97-AF65-F5344CB8AC3E}">
        <p14:creationId xmlns:p14="http://schemas.microsoft.com/office/powerpoint/2010/main" val="4135159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B000-8170-46D0-A596-589FBC5474B2}"/>
              </a:ext>
            </a:extLst>
          </p:cNvPr>
          <p:cNvSpPr>
            <a:spLocks noGrp="1"/>
          </p:cNvSpPr>
          <p:nvPr>
            <p:ph type="title"/>
          </p:nvPr>
        </p:nvSpPr>
        <p:spPr>
          <a:xfrm>
            <a:off x="290059" y="234043"/>
            <a:ext cx="3932237" cy="107768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243046-3D63-44DE-8FBA-550001A0EFCC}"/>
              </a:ext>
            </a:extLst>
          </p:cNvPr>
          <p:cNvSpPr>
            <a:spLocks noGrp="1"/>
          </p:cNvSpPr>
          <p:nvPr>
            <p:ph idx="1"/>
          </p:nvPr>
        </p:nvSpPr>
        <p:spPr>
          <a:xfrm>
            <a:off x="4481058" y="234043"/>
            <a:ext cx="7407729" cy="509995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4B5D0-5DB2-40D4-9920-DB03B2BFC6D0}"/>
              </a:ext>
            </a:extLst>
          </p:cNvPr>
          <p:cNvSpPr>
            <a:spLocks noGrp="1"/>
          </p:cNvSpPr>
          <p:nvPr>
            <p:ph type="body" sz="half" idx="2"/>
          </p:nvPr>
        </p:nvSpPr>
        <p:spPr>
          <a:xfrm>
            <a:off x="303212" y="1455057"/>
            <a:ext cx="3932237" cy="387894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B109F-5179-42FA-B82F-6B0170AD724D}"/>
              </a:ext>
            </a:extLst>
          </p:cNvPr>
          <p:cNvSpPr>
            <a:spLocks noGrp="1"/>
          </p:cNvSpPr>
          <p:nvPr>
            <p:ph type="dt" sz="half" idx="10"/>
          </p:nvPr>
        </p:nvSpPr>
        <p:spPr/>
        <p:txBody>
          <a:bodyPr/>
          <a:lstStyle/>
          <a:p>
            <a:fld id="{E9462446-F3CC-4A37-8FA0-7F7D43699CF9}" type="datetimeFigureOut">
              <a:rPr lang="en-US" smtClean="0"/>
              <a:t>11/14/2025</a:t>
            </a:fld>
            <a:endParaRPr lang="en-US"/>
          </a:p>
        </p:txBody>
      </p:sp>
      <p:sp>
        <p:nvSpPr>
          <p:cNvPr id="6" name="Footer Placeholder 5">
            <a:extLst>
              <a:ext uri="{FF2B5EF4-FFF2-40B4-BE49-F238E27FC236}">
                <a16:creationId xmlns:a16="http://schemas.microsoft.com/office/drawing/2014/main" id="{19D633B1-B32A-4359-980D-371C0CEE0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ED38E-39CF-404A-9402-50092ABF87B8}"/>
              </a:ext>
            </a:extLst>
          </p:cNvPr>
          <p:cNvSpPr>
            <a:spLocks noGrp="1"/>
          </p:cNvSpPr>
          <p:nvPr>
            <p:ph type="sldNum" sz="quarter" idx="12"/>
          </p:nvPr>
        </p:nvSpPr>
        <p:spPr/>
        <p:txBody>
          <a:bodyPr/>
          <a:lstStyle/>
          <a:p>
            <a:fld id="{FFEB96E8-5F47-4E36-9492-99B13E437C78}" type="slidenum">
              <a:rPr lang="en-US" smtClean="0"/>
              <a:t>‹#›</a:t>
            </a:fld>
            <a:endParaRPr lang="en-US"/>
          </a:p>
        </p:txBody>
      </p:sp>
    </p:spTree>
    <p:extLst>
      <p:ext uri="{BB962C8B-B14F-4D97-AF65-F5344CB8AC3E}">
        <p14:creationId xmlns:p14="http://schemas.microsoft.com/office/powerpoint/2010/main" val="2607309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F843-BDC4-411F-B6D2-49E6119FFFD3}"/>
              </a:ext>
            </a:extLst>
          </p:cNvPr>
          <p:cNvSpPr>
            <a:spLocks noGrp="1"/>
          </p:cNvSpPr>
          <p:nvPr>
            <p:ph type="title"/>
          </p:nvPr>
        </p:nvSpPr>
        <p:spPr>
          <a:xfrm>
            <a:off x="382588" y="187325"/>
            <a:ext cx="3932237" cy="1048204"/>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26B2CD-C78C-4CAB-A34E-4583056FCF34}"/>
              </a:ext>
            </a:extLst>
          </p:cNvPr>
          <p:cNvSpPr>
            <a:spLocks noGrp="1"/>
          </p:cNvSpPr>
          <p:nvPr>
            <p:ph type="pic" idx="1"/>
          </p:nvPr>
        </p:nvSpPr>
        <p:spPr>
          <a:xfrm>
            <a:off x="4610100" y="187326"/>
            <a:ext cx="7199312" cy="510313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6B910D7-1517-4F3F-B309-524478F939DE}"/>
              </a:ext>
            </a:extLst>
          </p:cNvPr>
          <p:cNvSpPr>
            <a:spLocks noGrp="1"/>
          </p:cNvSpPr>
          <p:nvPr>
            <p:ph type="body" sz="half" idx="2"/>
          </p:nvPr>
        </p:nvSpPr>
        <p:spPr>
          <a:xfrm>
            <a:off x="382587" y="1367971"/>
            <a:ext cx="3932237" cy="39224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9DFD9-87B2-4C66-B3E0-B0EC72C81334}"/>
              </a:ext>
            </a:extLst>
          </p:cNvPr>
          <p:cNvSpPr>
            <a:spLocks noGrp="1"/>
          </p:cNvSpPr>
          <p:nvPr>
            <p:ph type="dt" sz="half" idx="10"/>
          </p:nvPr>
        </p:nvSpPr>
        <p:spPr/>
        <p:txBody>
          <a:bodyPr/>
          <a:lstStyle/>
          <a:p>
            <a:fld id="{E9462446-F3CC-4A37-8FA0-7F7D43699CF9}" type="datetimeFigureOut">
              <a:rPr lang="en-US" smtClean="0"/>
              <a:t>11/14/2025</a:t>
            </a:fld>
            <a:endParaRPr lang="en-US"/>
          </a:p>
        </p:txBody>
      </p:sp>
      <p:sp>
        <p:nvSpPr>
          <p:cNvPr id="6" name="Footer Placeholder 5">
            <a:extLst>
              <a:ext uri="{FF2B5EF4-FFF2-40B4-BE49-F238E27FC236}">
                <a16:creationId xmlns:a16="http://schemas.microsoft.com/office/drawing/2014/main" id="{D959DCE6-A4B3-463E-BDA3-D217C7F90C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9A9FC3-219C-47C7-AC01-905DCB3BDC47}"/>
              </a:ext>
            </a:extLst>
          </p:cNvPr>
          <p:cNvSpPr>
            <a:spLocks noGrp="1"/>
          </p:cNvSpPr>
          <p:nvPr>
            <p:ph type="sldNum" sz="quarter" idx="12"/>
          </p:nvPr>
        </p:nvSpPr>
        <p:spPr/>
        <p:txBody>
          <a:bodyPr/>
          <a:lstStyle/>
          <a:p>
            <a:fld id="{FFEB96E8-5F47-4E36-9492-99B13E437C78}" type="slidenum">
              <a:rPr lang="en-US" smtClean="0"/>
              <a:t>‹#›</a:t>
            </a:fld>
            <a:endParaRPr lang="en-US"/>
          </a:p>
        </p:txBody>
      </p:sp>
    </p:spTree>
    <p:extLst>
      <p:ext uri="{BB962C8B-B14F-4D97-AF65-F5344CB8AC3E}">
        <p14:creationId xmlns:p14="http://schemas.microsoft.com/office/powerpoint/2010/main" val="4133481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 picture containing game&#10;&#10;Description automatically generated">
            <a:extLst>
              <a:ext uri="{FF2B5EF4-FFF2-40B4-BE49-F238E27FC236}">
                <a16:creationId xmlns:a16="http://schemas.microsoft.com/office/drawing/2014/main" id="{4F106A45-F49A-4C42-83F6-C983F897E52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A2F5806B-5EC1-4C6D-AAA6-4E03E3718E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1DBEEAA-732D-4616-A8D0-82D419E73764}"/>
              </a:ext>
            </a:extLst>
          </p:cNvPr>
          <p:cNvSpPr>
            <a:spLocks noGrp="1"/>
          </p:cNvSpPr>
          <p:nvPr>
            <p:ph type="body" idx="1"/>
          </p:nvPr>
        </p:nvSpPr>
        <p:spPr>
          <a:xfrm>
            <a:off x="838200" y="1825625"/>
            <a:ext cx="10515600" cy="35138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C097505-883B-481A-988E-41598359BE83}"/>
              </a:ext>
            </a:extLst>
          </p:cNvPr>
          <p:cNvSpPr>
            <a:spLocks noGrp="1"/>
          </p:cNvSpPr>
          <p:nvPr>
            <p:ph type="dt" sz="half" idx="2"/>
          </p:nvPr>
        </p:nvSpPr>
        <p:spPr>
          <a:xfrm>
            <a:off x="838200" y="566533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62446-F3CC-4A37-8FA0-7F7D43699CF9}" type="datetimeFigureOut">
              <a:rPr lang="en-US" smtClean="0"/>
              <a:t>11/14/2025</a:t>
            </a:fld>
            <a:endParaRPr lang="en-US"/>
          </a:p>
        </p:txBody>
      </p:sp>
      <p:sp>
        <p:nvSpPr>
          <p:cNvPr id="5" name="Footer Placeholder 4">
            <a:extLst>
              <a:ext uri="{FF2B5EF4-FFF2-40B4-BE49-F238E27FC236}">
                <a16:creationId xmlns:a16="http://schemas.microsoft.com/office/drawing/2014/main" id="{46F71359-E2AB-43F6-B4E0-3398638C6CEB}"/>
              </a:ext>
            </a:extLst>
          </p:cNvPr>
          <p:cNvSpPr>
            <a:spLocks noGrp="1"/>
          </p:cNvSpPr>
          <p:nvPr>
            <p:ph type="ftr" sz="quarter" idx="3"/>
          </p:nvPr>
        </p:nvSpPr>
        <p:spPr>
          <a:xfrm>
            <a:off x="3771900" y="566533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71318F9-EAB3-4BE9-9E16-E65D2EFD282E}"/>
              </a:ext>
            </a:extLst>
          </p:cNvPr>
          <p:cNvSpPr>
            <a:spLocks noGrp="1"/>
          </p:cNvSpPr>
          <p:nvPr>
            <p:ph type="sldNum" sz="quarter" idx="4"/>
          </p:nvPr>
        </p:nvSpPr>
        <p:spPr>
          <a:xfrm>
            <a:off x="838200" y="617378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B96E8-5F47-4E36-9492-99B13E437C78}" type="slidenum">
              <a:rPr lang="en-US" smtClean="0"/>
              <a:t>‹#›</a:t>
            </a:fld>
            <a:endParaRPr lang="en-US"/>
          </a:p>
        </p:txBody>
      </p:sp>
    </p:spTree>
    <p:extLst>
      <p:ext uri="{BB962C8B-B14F-4D97-AF65-F5344CB8AC3E}">
        <p14:creationId xmlns:p14="http://schemas.microsoft.com/office/powerpoint/2010/main" val="32798233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Relationship Id="rId7" Type="http://schemas.openxmlformats.org/officeDocument/2006/relationships/image" Target="../media/image19.tif"/><Relationship Id="rId2" Type="http://schemas.openxmlformats.org/officeDocument/2006/relationships/image" Target="../media/image14.tif"/><Relationship Id="rId1" Type="http://schemas.openxmlformats.org/officeDocument/2006/relationships/slideLayout" Target="../slideLayouts/slideLayout7.xml"/><Relationship Id="rId6" Type="http://schemas.openxmlformats.org/officeDocument/2006/relationships/image" Target="../media/image18.tif"/><Relationship Id="rId5" Type="http://schemas.openxmlformats.org/officeDocument/2006/relationships/image" Target="../media/image17.tif"/><Relationship Id="rId4" Type="http://schemas.openxmlformats.org/officeDocument/2006/relationships/image" Target="../media/image16.tif"/></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46.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33A5B-0499-45D6-AD99-33A2E9AB0EEA}"/>
              </a:ext>
            </a:extLst>
          </p:cNvPr>
          <p:cNvSpPr>
            <a:spLocks noGrp="1"/>
          </p:cNvSpPr>
          <p:nvPr>
            <p:ph type="ctrTitle"/>
          </p:nvPr>
        </p:nvSpPr>
        <p:spPr>
          <a:xfrm>
            <a:off x="1090613" y="139552"/>
            <a:ext cx="9893630" cy="2821362"/>
          </a:xfrm>
        </p:spPr>
        <p:txBody>
          <a:bodyPr>
            <a:normAutofit/>
          </a:bodyPr>
          <a:lstStyle/>
          <a:p>
            <a:r>
              <a:rPr kumimoji="0" lang="en-US" sz="4800" b="1" i="0" u="none" strike="noStrike" kern="1200" cap="none" spc="0" normalizeH="0" baseline="0" noProof="0" dirty="0">
                <a:ln>
                  <a:noFill/>
                </a:ln>
                <a:solidFill>
                  <a:srgbClr val="00A9E0"/>
                </a:solidFill>
                <a:effectLst/>
                <a:uLnTx/>
                <a:uFillTx/>
                <a:latin typeface="Calibri Light" panose="020F0302020204030204"/>
                <a:ea typeface="+mj-ea"/>
                <a:cs typeface="+mj-cs"/>
              </a:rPr>
              <a:t>METABOLIC EPILEPSIES</a:t>
            </a:r>
            <a:endParaRPr lang="en-US" sz="5400" dirty="0">
              <a:solidFill>
                <a:schemeClr val="accent1"/>
              </a:solidFill>
            </a:endParaRPr>
          </a:p>
        </p:txBody>
      </p:sp>
      <p:sp>
        <p:nvSpPr>
          <p:cNvPr id="4" name="Subtitle 2">
            <a:extLst>
              <a:ext uri="{FF2B5EF4-FFF2-40B4-BE49-F238E27FC236}">
                <a16:creationId xmlns:a16="http://schemas.microsoft.com/office/drawing/2014/main" id="{EE31083D-FFC5-4C09-99AD-E3E3D648090B}"/>
              </a:ext>
            </a:extLst>
          </p:cNvPr>
          <p:cNvSpPr txBox="1">
            <a:spLocks/>
          </p:cNvSpPr>
          <p:nvPr/>
        </p:nvSpPr>
        <p:spPr>
          <a:xfrm>
            <a:off x="3875199" y="3229502"/>
            <a:ext cx="4130181" cy="1743214"/>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Dylan Brock, MD MA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Assistant Professor </a:t>
            </a:r>
          </a:p>
          <a:p>
            <a:pP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Pediatric Neurology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UofL School of Medicine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Norton Children’s Neurosciences Institute</a:t>
            </a:r>
          </a:p>
        </p:txBody>
      </p:sp>
      <p:pic>
        <p:nvPicPr>
          <p:cNvPr id="3" name="Picture 2" descr="A red and white sign&#10;&#10;Description automatically generated with medium confidence">
            <a:extLst>
              <a:ext uri="{FF2B5EF4-FFF2-40B4-BE49-F238E27FC236}">
                <a16:creationId xmlns:a16="http://schemas.microsoft.com/office/drawing/2014/main" id="{A047476C-2C20-E40A-D128-7877FF5AE707}"/>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2381850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225350" y="0"/>
            <a:ext cx="9756850" cy="641380"/>
          </a:xfrm>
        </p:spPr>
        <p:txBody>
          <a:bodyPr>
            <a:normAutofit/>
          </a:bodyPr>
          <a:lstStyle/>
          <a:p>
            <a:pPr eaLnBrk="1" hangingPunct="1"/>
            <a:r>
              <a:rPr lang="en-US" altLang="en-US" sz="4000" dirty="0">
                <a:solidFill>
                  <a:schemeClr val="accent5"/>
                </a:solidFill>
              </a:rPr>
              <a:t>Pyridoxine-dependent epilepsy</a:t>
            </a:r>
          </a:p>
        </p:txBody>
      </p:sp>
      <p:pic>
        <p:nvPicPr>
          <p:cNvPr id="15363" name="Picture 4" descr="C:\Documents and Settings\Johan\My Documents\Research\ACMG neonatal seizures\PDE1.jpg"/>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0" y="3049912"/>
            <a:ext cx="5181600"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5" descr="C:\Documents and Settings\Johan\My Documents\Research\ACMG neonatal seizures\PDE2.jpg"/>
          <p:cNvPicPr>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5655201" y="595313"/>
            <a:ext cx="617855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7"/>
          <p:cNvSpPr>
            <a:spLocks noChangeArrowheads="1"/>
          </p:cNvSpPr>
          <p:nvPr/>
        </p:nvSpPr>
        <p:spPr bwMode="auto">
          <a:xfrm>
            <a:off x="3962400" y="914400"/>
            <a:ext cx="3200400" cy="304800"/>
          </a:xfrm>
          <a:prstGeom prst="rect">
            <a:avLst/>
          </a:prstGeom>
          <a:solidFill>
            <a:schemeClr val="bg1"/>
          </a:solidFill>
          <a:ln w="9525">
            <a:solidFill>
              <a:schemeClr val="bg1"/>
            </a:solidFill>
            <a:miter lim="800000"/>
            <a:headEnd/>
            <a:tailEnd/>
          </a:ln>
        </p:spPr>
        <p:txBody>
          <a:bodyPr wrap="none" anchor="ct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endParaRPr lang="en-US" altLang="en-US">
              <a:cs typeface="Arial" panose="020B0604020202020204" pitchFamily="34" charset="0"/>
            </a:endParaRPr>
          </a:p>
        </p:txBody>
      </p:sp>
      <p:sp>
        <p:nvSpPr>
          <p:cNvPr id="15366" name="Rectangle 8"/>
          <p:cNvSpPr>
            <a:spLocks noChangeArrowheads="1"/>
          </p:cNvSpPr>
          <p:nvPr/>
        </p:nvSpPr>
        <p:spPr bwMode="auto">
          <a:xfrm>
            <a:off x="8681022" y="3685047"/>
            <a:ext cx="381000" cy="93895"/>
          </a:xfrm>
          <a:prstGeom prst="rect">
            <a:avLst/>
          </a:prstGeom>
          <a:solidFill>
            <a:srgbClr val="FF3300"/>
          </a:solidFill>
          <a:ln w="9525">
            <a:solidFill>
              <a:schemeClr val="tx1"/>
            </a:solidFill>
            <a:miter lim="800000"/>
            <a:headEnd/>
            <a:tailEnd/>
          </a:ln>
        </p:spPr>
        <p:txBody>
          <a:bodyPr wrap="none" anchor="ct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endParaRPr lang="en-US" altLang="en-US">
              <a:cs typeface="Arial" panose="020B0604020202020204" pitchFamily="34" charset="0"/>
            </a:endParaRPr>
          </a:p>
        </p:txBody>
      </p:sp>
      <p:sp>
        <p:nvSpPr>
          <p:cNvPr id="8" name="Content Placeholder 2">
            <a:extLst>
              <a:ext uri="{FF2B5EF4-FFF2-40B4-BE49-F238E27FC236}">
                <a16:creationId xmlns:a16="http://schemas.microsoft.com/office/drawing/2014/main" id="{20DC01FD-28C0-4EFD-B722-C8C96D7183B9}"/>
              </a:ext>
            </a:extLst>
          </p:cNvPr>
          <p:cNvSpPr txBox="1">
            <a:spLocks/>
          </p:cNvSpPr>
          <p:nvPr/>
        </p:nvSpPr>
        <p:spPr>
          <a:xfrm>
            <a:off x="260019" y="914400"/>
            <a:ext cx="6519611" cy="3649380"/>
          </a:xfrm>
          <a:prstGeom prst="rect">
            <a:avLst/>
          </a:prstGeom>
        </p:spPr>
        <p:txBody>
          <a:bodyPr>
            <a:norm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t>Caused by a deficiency of  </a:t>
            </a:r>
            <a:r>
              <a:rPr lang="el-GR" sz="1800" dirty="0"/>
              <a:t>α</a:t>
            </a:r>
            <a:r>
              <a:rPr lang="en-US" sz="1800" dirty="0"/>
              <a:t>-aminoadipic semialdehyde </a:t>
            </a:r>
          </a:p>
          <a:p>
            <a:pPr lvl="1"/>
            <a:r>
              <a:rPr lang="en-US" sz="1400" dirty="0"/>
              <a:t>An enzyme in lysine oxidation</a:t>
            </a:r>
          </a:p>
          <a:p>
            <a:r>
              <a:rPr lang="en-US" sz="1800" dirty="0"/>
              <a:t>Accumulation of lysine-derived metabolites: </a:t>
            </a:r>
            <a:r>
              <a:rPr lang="el-GR" sz="1800" dirty="0">
                <a:latin typeface="Calibri" panose="020F0502020204030204" pitchFamily="34" charset="0"/>
                <a:cs typeface="Calibri" panose="020F0502020204030204" pitchFamily="34" charset="0"/>
              </a:rPr>
              <a:t>α</a:t>
            </a:r>
            <a:r>
              <a:rPr lang="en-US" sz="1800" dirty="0">
                <a:latin typeface="Calibri" panose="020F0502020204030204" pitchFamily="34" charset="0"/>
                <a:cs typeface="Calibri" panose="020F0502020204030204" pitchFamily="34" charset="0"/>
              </a:rPr>
              <a:t>-</a:t>
            </a:r>
            <a:r>
              <a:rPr lang="en-US" sz="1800" dirty="0"/>
              <a:t>AASA/</a:t>
            </a:r>
            <a:r>
              <a:rPr lang="el-GR" sz="1800" dirty="0">
                <a:latin typeface="Calibri" panose="020F0502020204030204" pitchFamily="34" charset="0"/>
                <a:cs typeface="Calibri" panose="020F0502020204030204" pitchFamily="34" charset="0"/>
              </a:rPr>
              <a:t>Δ</a:t>
            </a:r>
            <a:r>
              <a:rPr lang="en-US" sz="1800" baseline="300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a:t>
            </a:r>
            <a:r>
              <a:rPr lang="en-US" sz="1800" dirty="0"/>
              <a:t>P6C </a:t>
            </a:r>
          </a:p>
          <a:p>
            <a:pPr lvl="1"/>
            <a:r>
              <a:rPr lang="el-GR" sz="1400" dirty="0">
                <a:latin typeface="Calibri" panose="020F0502020204030204" pitchFamily="34" charset="0"/>
                <a:cs typeface="Calibri" panose="020F0502020204030204" pitchFamily="34" charset="0"/>
              </a:rPr>
              <a:t>Δ</a:t>
            </a:r>
            <a:r>
              <a:rPr lang="en-US" sz="1400" baseline="30000" dirty="0">
                <a:latin typeface="Calibri" panose="020F0502020204030204" pitchFamily="34" charset="0"/>
                <a:cs typeface="Calibri" panose="020F0502020204030204" pitchFamily="34" charset="0"/>
              </a:rPr>
              <a:t>1</a:t>
            </a:r>
            <a:r>
              <a:rPr lang="en-US" sz="1400" dirty="0">
                <a:latin typeface="Calibri" panose="020F0502020204030204" pitchFamily="34" charset="0"/>
                <a:cs typeface="Calibri" panose="020F0502020204030204" pitchFamily="34" charset="0"/>
              </a:rPr>
              <a:t>-</a:t>
            </a:r>
            <a:r>
              <a:rPr lang="en-US" sz="1400" dirty="0"/>
              <a:t>P6C interacts with PLP </a:t>
            </a:r>
          </a:p>
          <a:p>
            <a:pPr lvl="1"/>
            <a:r>
              <a:rPr lang="en-US" sz="1400" dirty="0"/>
              <a:t>That reaction results in a </a:t>
            </a:r>
            <a:r>
              <a:rPr lang="en-US" sz="1400" u="sng" dirty="0"/>
              <a:t>secondary depletion </a:t>
            </a:r>
            <a:r>
              <a:rPr lang="en-US" sz="1400" dirty="0"/>
              <a:t>of PLP </a:t>
            </a:r>
          </a:p>
          <a:p>
            <a:pPr lvl="1"/>
            <a:r>
              <a:rPr lang="en-US" sz="1400" dirty="0"/>
              <a:t>Not a primary disorder of B6 metabolism </a:t>
            </a:r>
          </a:p>
          <a:p>
            <a:pPr lvl="1"/>
            <a:endParaRPr lang="en-US" sz="1400" dirty="0"/>
          </a:p>
          <a:p>
            <a:pPr lvl="1"/>
            <a:endParaRPr lang="en-US" sz="1400" dirty="0"/>
          </a:p>
          <a:p>
            <a:pPr lvl="1"/>
            <a:endParaRPr lang="en-US" sz="1400" dirty="0"/>
          </a:p>
        </p:txBody>
      </p:sp>
    </p:spTree>
    <p:extLst>
      <p:ext uri="{BB962C8B-B14F-4D97-AF65-F5344CB8AC3E}">
        <p14:creationId xmlns:p14="http://schemas.microsoft.com/office/powerpoint/2010/main" val="2203034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43010" y="73673"/>
            <a:ext cx="11210790" cy="1617016"/>
          </a:xfrm>
        </p:spPr>
        <p:txBody>
          <a:bodyPr/>
          <a:lstStyle/>
          <a:p>
            <a:pPr eaLnBrk="1" hangingPunct="1"/>
            <a:r>
              <a:rPr lang="en-US" altLang="en-US" dirty="0">
                <a:solidFill>
                  <a:schemeClr val="accent5"/>
                </a:solidFill>
              </a:rPr>
              <a:t>Pyridoxine-dependent epilepsy</a:t>
            </a:r>
          </a:p>
        </p:txBody>
      </p:sp>
      <p:sp>
        <p:nvSpPr>
          <p:cNvPr id="16387" name="Rectangle 3"/>
          <p:cNvSpPr>
            <a:spLocks noGrp="1" noChangeArrowheads="1"/>
          </p:cNvSpPr>
          <p:nvPr>
            <p:ph type="body" idx="4294967295"/>
          </p:nvPr>
        </p:nvSpPr>
        <p:spPr>
          <a:xfrm>
            <a:off x="225350" y="1264023"/>
            <a:ext cx="9756850" cy="4114800"/>
          </a:xfrm>
        </p:spPr>
        <p:txBody>
          <a:bodyPr>
            <a:normAutofit fontScale="92500" lnSpcReduction="20000"/>
          </a:bodyPr>
          <a:lstStyle/>
          <a:p>
            <a:pPr eaLnBrk="1" hangingPunct="1">
              <a:lnSpc>
                <a:spcPct val="90000"/>
              </a:lnSpc>
            </a:pPr>
            <a:r>
              <a:rPr lang="en-US" altLang="en-US" sz="2000" dirty="0"/>
              <a:t>Biochemistry: </a:t>
            </a:r>
          </a:p>
          <a:p>
            <a:pPr lvl="1" eaLnBrk="1" hangingPunct="1">
              <a:lnSpc>
                <a:spcPct val="90000"/>
              </a:lnSpc>
            </a:pPr>
            <a:r>
              <a:rPr lang="en-US" altLang="en-US" sz="2000" dirty="0"/>
              <a:t> </a:t>
            </a:r>
            <a:r>
              <a:rPr lang="en-US" altLang="en-US" sz="2000" dirty="0">
                <a:latin typeface="Symbol" panose="05050102010706020507" pitchFamily="18" charset="2"/>
              </a:rPr>
              <a:t>a</a:t>
            </a:r>
            <a:r>
              <a:rPr lang="en-US" altLang="en-US" sz="2000" dirty="0"/>
              <a:t>-</a:t>
            </a:r>
            <a:r>
              <a:rPr lang="en-US" altLang="en-US" sz="2000" dirty="0" err="1"/>
              <a:t>aminoadipic</a:t>
            </a:r>
            <a:r>
              <a:rPr lang="en-US" altLang="en-US" sz="2000" dirty="0"/>
              <a:t> </a:t>
            </a:r>
            <a:r>
              <a:rPr lang="en-US" altLang="en-US" sz="2000" dirty="0" err="1"/>
              <a:t>semialdehyde</a:t>
            </a:r>
            <a:r>
              <a:rPr lang="en-US" altLang="en-US" sz="2000" dirty="0"/>
              <a:t> dehydrogenase deficiency</a:t>
            </a:r>
          </a:p>
          <a:p>
            <a:pPr lvl="1" eaLnBrk="1" hangingPunct="1">
              <a:lnSpc>
                <a:spcPct val="90000"/>
              </a:lnSpc>
            </a:pPr>
            <a:r>
              <a:rPr lang="en-US" altLang="en-US" sz="2000" dirty="0"/>
              <a:t>Accumulation of </a:t>
            </a:r>
            <a:r>
              <a:rPr lang="en-US" altLang="en-US" sz="2000" dirty="0">
                <a:latin typeface="Symbol" panose="05050102010706020507" pitchFamily="18" charset="2"/>
              </a:rPr>
              <a:t>a</a:t>
            </a:r>
            <a:r>
              <a:rPr lang="en-US" altLang="en-US" sz="2000" dirty="0"/>
              <a:t>-</a:t>
            </a:r>
            <a:r>
              <a:rPr lang="en-US" altLang="en-US" sz="2000" dirty="0" err="1"/>
              <a:t>aminoadipic</a:t>
            </a:r>
            <a:r>
              <a:rPr lang="en-US" altLang="en-US" sz="2000" dirty="0"/>
              <a:t> </a:t>
            </a:r>
            <a:r>
              <a:rPr lang="en-US" altLang="en-US" sz="2000" dirty="0" err="1"/>
              <a:t>semialdehyde</a:t>
            </a:r>
            <a:r>
              <a:rPr lang="en-US" altLang="en-US" sz="2000" dirty="0"/>
              <a:t>, secondary elevation of </a:t>
            </a:r>
            <a:r>
              <a:rPr lang="en-US" altLang="en-US" sz="2000" dirty="0" err="1"/>
              <a:t>pipecolic</a:t>
            </a:r>
            <a:r>
              <a:rPr lang="en-US" altLang="en-US" sz="2000" dirty="0"/>
              <a:t> acid</a:t>
            </a:r>
          </a:p>
          <a:p>
            <a:pPr eaLnBrk="1" hangingPunct="1">
              <a:lnSpc>
                <a:spcPct val="90000"/>
              </a:lnSpc>
            </a:pPr>
            <a:r>
              <a:rPr lang="en-US" altLang="en-US" sz="2000" dirty="0"/>
              <a:t>Clinical presentation: </a:t>
            </a:r>
          </a:p>
          <a:p>
            <a:pPr lvl="1" eaLnBrk="1" hangingPunct="1">
              <a:lnSpc>
                <a:spcPct val="90000"/>
              </a:lnSpc>
            </a:pPr>
            <a:r>
              <a:rPr lang="en-US" altLang="en-US" sz="2000" dirty="0"/>
              <a:t>Seizures neonatal, early infantile, late-onset</a:t>
            </a:r>
          </a:p>
          <a:p>
            <a:pPr lvl="1" eaLnBrk="1" hangingPunct="1">
              <a:lnSpc>
                <a:spcPct val="90000"/>
              </a:lnSpc>
            </a:pPr>
            <a:r>
              <a:rPr lang="en-US" altLang="en-US" sz="2000" dirty="0"/>
              <a:t>Burst suppression, </a:t>
            </a:r>
            <a:r>
              <a:rPr lang="en-US" altLang="en-US" sz="2000" dirty="0" err="1"/>
              <a:t>hypsarrhythmia</a:t>
            </a:r>
            <a:r>
              <a:rPr lang="en-US" altLang="en-US" sz="2000" dirty="0"/>
              <a:t>, multifocal</a:t>
            </a:r>
          </a:p>
          <a:p>
            <a:pPr lvl="1" eaLnBrk="1" hangingPunct="1">
              <a:lnSpc>
                <a:spcPct val="90000"/>
              </a:lnSpc>
            </a:pPr>
            <a:r>
              <a:rPr lang="en-US" altLang="en-US" sz="2000" dirty="0"/>
              <a:t>Developmental delay, white matter abnormalities</a:t>
            </a:r>
          </a:p>
          <a:p>
            <a:pPr lvl="1" eaLnBrk="1" hangingPunct="1">
              <a:lnSpc>
                <a:spcPct val="90000"/>
              </a:lnSpc>
            </a:pPr>
            <a:r>
              <a:rPr lang="en-US" altLang="en-US" sz="2000" dirty="0"/>
              <a:t>Irritability, temperature instability</a:t>
            </a:r>
          </a:p>
          <a:p>
            <a:pPr eaLnBrk="1" hangingPunct="1">
              <a:lnSpc>
                <a:spcPct val="90000"/>
              </a:lnSpc>
            </a:pPr>
            <a:r>
              <a:rPr lang="en-US" altLang="en-US" sz="2000" dirty="0"/>
              <a:t>Outcome: most some developmental delay</a:t>
            </a:r>
          </a:p>
          <a:p>
            <a:pPr eaLnBrk="1" hangingPunct="1">
              <a:lnSpc>
                <a:spcPct val="90000"/>
              </a:lnSpc>
            </a:pPr>
            <a:r>
              <a:rPr lang="en-US" altLang="en-US" sz="2000" dirty="0"/>
              <a:t>Diagnosis: treatment trial 100 mg iv  (q20min up to 500mg IV) under EEG, then pyridoxine       30 mg/kg/day for at least 3-5 days </a:t>
            </a:r>
          </a:p>
          <a:p>
            <a:pPr eaLnBrk="1" hangingPunct="1">
              <a:lnSpc>
                <a:spcPct val="90000"/>
              </a:lnSpc>
            </a:pPr>
            <a:r>
              <a:rPr lang="en-US" altLang="en-US" sz="2000" dirty="0">
                <a:latin typeface="Symbol" panose="05050102010706020507" pitchFamily="18" charset="2"/>
              </a:rPr>
              <a:t>a</a:t>
            </a:r>
            <a:r>
              <a:rPr lang="en-US" altLang="en-US" sz="2000" dirty="0"/>
              <a:t>-</a:t>
            </a:r>
            <a:r>
              <a:rPr lang="en-US" altLang="en-US" sz="2000" dirty="0" err="1"/>
              <a:t>aminoadipic</a:t>
            </a:r>
            <a:r>
              <a:rPr lang="en-US" altLang="en-US" sz="2000" dirty="0"/>
              <a:t> </a:t>
            </a:r>
            <a:r>
              <a:rPr lang="en-US" altLang="en-US" sz="2000" dirty="0" err="1"/>
              <a:t>semialdehyde</a:t>
            </a:r>
            <a:r>
              <a:rPr lang="en-US" altLang="en-US" sz="2000" dirty="0"/>
              <a:t> in urine, (</a:t>
            </a:r>
            <a:r>
              <a:rPr lang="en-US" altLang="en-US" sz="2000" dirty="0" err="1"/>
              <a:t>pipecolic</a:t>
            </a:r>
            <a:r>
              <a:rPr lang="en-US" altLang="en-US" sz="2000" dirty="0"/>
              <a:t> acid in plasma)</a:t>
            </a:r>
          </a:p>
          <a:p>
            <a:pPr eaLnBrk="1" hangingPunct="1">
              <a:lnSpc>
                <a:spcPct val="90000"/>
              </a:lnSpc>
            </a:pPr>
            <a:r>
              <a:rPr lang="en-US" altLang="en-US" sz="2000" dirty="0"/>
              <a:t>Treatment: pyridoxine 30 mg/kg/day, monitor for neuropathy</a:t>
            </a:r>
          </a:p>
          <a:p>
            <a:pPr lvl="1" eaLnBrk="1" hangingPunct="1"/>
            <a:r>
              <a:rPr lang="en-US" altLang="en-US" sz="1700" dirty="0"/>
              <a:t>Triple therapy: Lysine restricted diet and arginine (to competitively block lysine metabolism)</a:t>
            </a:r>
          </a:p>
          <a:p>
            <a:pPr eaLnBrk="1" hangingPunct="1">
              <a:lnSpc>
                <a:spcPct val="90000"/>
              </a:lnSpc>
            </a:pPr>
            <a:endParaRPr lang="en-US" altLang="en-US" sz="2000" dirty="0"/>
          </a:p>
        </p:txBody>
      </p:sp>
    </p:spTree>
    <p:extLst>
      <p:ext uri="{BB962C8B-B14F-4D97-AF65-F5344CB8AC3E}">
        <p14:creationId xmlns:p14="http://schemas.microsoft.com/office/powerpoint/2010/main" val="2534231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A641-794B-45EB-B9E8-20556FCC5EBC}"/>
              </a:ext>
            </a:extLst>
          </p:cNvPr>
          <p:cNvSpPr>
            <a:spLocks noGrp="1"/>
          </p:cNvSpPr>
          <p:nvPr>
            <p:ph type="title"/>
          </p:nvPr>
        </p:nvSpPr>
        <p:spPr>
          <a:xfrm>
            <a:off x="169012" y="138677"/>
            <a:ext cx="11184788" cy="1552011"/>
          </a:xfrm>
        </p:spPr>
        <p:txBody>
          <a:bodyPr/>
          <a:lstStyle/>
          <a:p>
            <a:r>
              <a:rPr lang="en-US" dirty="0">
                <a:solidFill>
                  <a:schemeClr val="accent5"/>
                </a:solidFill>
              </a:rPr>
              <a:t>PDE: Diagnosis</a:t>
            </a:r>
          </a:p>
        </p:txBody>
      </p:sp>
      <p:sp>
        <p:nvSpPr>
          <p:cNvPr id="3" name="Content Placeholder 2">
            <a:extLst>
              <a:ext uri="{FF2B5EF4-FFF2-40B4-BE49-F238E27FC236}">
                <a16:creationId xmlns:a16="http://schemas.microsoft.com/office/drawing/2014/main" id="{66FC4B48-D920-43E1-BC13-320B78218B60}"/>
              </a:ext>
            </a:extLst>
          </p:cNvPr>
          <p:cNvSpPr>
            <a:spLocks noGrp="1"/>
          </p:cNvSpPr>
          <p:nvPr>
            <p:ph idx="1"/>
          </p:nvPr>
        </p:nvSpPr>
        <p:spPr>
          <a:xfrm>
            <a:off x="277353" y="1410964"/>
            <a:ext cx="9725431" cy="3733800"/>
          </a:xfrm>
        </p:spPr>
        <p:txBody>
          <a:bodyPr>
            <a:normAutofit fontScale="85000" lnSpcReduction="20000"/>
          </a:bodyPr>
          <a:lstStyle/>
          <a:p>
            <a:r>
              <a:rPr lang="en-US" dirty="0"/>
              <a:t>Positive clinical response to pyridoxine </a:t>
            </a:r>
          </a:p>
          <a:p>
            <a:pPr lvl="1"/>
            <a:r>
              <a:rPr lang="en-US" dirty="0"/>
              <a:t>Historical diagnostic “test” for PDE (30 mg/kg/d for 3 days)</a:t>
            </a:r>
          </a:p>
          <a:p>
            <a:pPr lvl="1"/>
            <a:r>
              <a:rPr lang="en-US" dirty="0"/>
              <a:t>20-25% of subjects have an immediate clinical response</a:t>
            </a:r>
          </a:p>
          <a:p>
            <a:pPr lvl="1"/>
            <a:r>
              <a:rPr lang="en-US" dirty="0"/>
              <a:t>Return of seizures upon withdrawal of pyridoxine - can be months!</a:t>
            </a:r>
          </a:p>
          <a:p>
            <a:pPr lvl="1"/>
            <a:r>
              <a:rPr lang="en-US" dirty="0"/>
              <a:t>High false negative results in a significant delay in diagnosis </a:t>
            </a:r>
          </a:p>
          <a:p>
            <a:pPr lvl="1"/>
            <a:r>
              <a:rPr lang="en-US" dirty="0"/>
              <a:t>Average diagnostic delay is 311 days </a:t>
            </a:r>
          </a:p>
          <a:p>
            <a:r>
              <a:rPr lang="en-US" dirty="0"/>
              <a:t>Elevated </a:t>
            </a:r>
            <a:r>
              <a:rPr lang="el-GR" dirty="0">
                <a:latin typeface="Calibri" panose="020F0502020204030204" pitchFamily="34" charset="0"/>
                <a:cs typeface="Calibri" panose="020F0502020204030204" pitchFamily="34" charset="0"/>
              </a:rPr>
              <a:t>α</a:t>
            </a:r>
            <a:r>
              <a:rPr lang="en-US" dirty="0">
                <a:latin typeface="Calibri" panose="020F0502020204030204" pitchFamily="34" charset="0"/>
                <a:cs typeface="Calibri" panose="020F0502020204030204" pitchFamily="34" charset="0"/>
              </a:rPr>
              <a:t>-</a:t>
            </a:r>
            <a:r>
              <a:rPr lang="en-US" dirty="0"/>
              <a:t>AASA/</a:t>
            </a:r>
            <a:r>
              <a:rPr lang="el-GR" dirty="0">
                <a:latin typeface="Calibri" panose="020F0502020204030204" pitchFamily="34" charset="0"/>
                <a:cs typeface="Calibri" panose="020F0502020204030204" pitchFamily="34" charset="0"/>
              </a:rPr>
              <a:t>Δ</a:t>
            </a:r>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a:t>
            </a:r>
            <a:r>
              <a:rPr lang="en-US" dirty="0"/>
              <a:t>P6C (plasma, urine, CSF)</a:t>
            </a:r>
          </a:p>
          <a:p>
            <a:pPr lvl="1"/>
            <a:r>
              <a:rPr lang="en-US" dirty="0"/>
              <a:t>Metabolites are unstable and must be kept at -70</a:t>
            </a:r>
            <a:r>
              <a:rPr lang="en-US" baseline="30000" dirty="0"/>
              <a:t>0 </a:t>
            </a:r>
            <a:r>
              <a:rPr lang="en-US" dirty="0"/>
              <a:t>C</a:t>
            </a:r>
          </a:p>
          <a:p>
            <a:r>
              <a:rPr lang="en-US" dirty="0"/>
              <a:t>Biallelic mutations in </a:t>
            </a:r>
            <a:r>
              <a:rPr lang="en-US" i="1" dirty="0"/>
              <a:t>ALDH7A1 </a:t>
            </a:r>
          </a:p>
          <a:p>
            <a:pPr lvl="1"/>
            <a:r>
              <a:rPr lang="en-US" i="1" dirty="0"/>
              <a:t> </a:t>
            </a:r>
            <a:r>
              <a:rPr lang="en-US" dirty="0"/>
              <a:t>163 known/reported pathogenic variants </a:t>
            </a:r>
          </a:p>
          <a:p>
            <a:r>
              <a:rPr lang="en-US" dirty="0"/>
              <a:t>Population genetics (Coughlin): 1:64,000 births</a:t>
            </a:r>
          </a:p>
        </p:txBody>
      </p:sp>
      <p:sp>
        <p:nvSpPr>
          <p:cNvPr id="4" name="TextBox 3">
            <a:extLst>
              <a:ext uri="{FF2B5EF4-FFF2-40B4-BE49-F238E27FC236}">
                <a16:creationId xmlns:a16="http://schemas.microsoft.com/office/drawing/2014/main" id="{5C484F7F-0CDB-4F4B-965A-8E7B8F969B6E}"/>
              </a:ext>
            </a:extLst>
          </p:cNvPr>
          <p:cNvSpPr txBox="1"/>
          <p:nvPr/>
        </p:nvSpPr>
        <p:spPr>
          <a:xfrm>
            <a:off x="2057400" y="5650468"/>
            <a:ext cx="8153400" cy="369332"/>
          </a:xfrm>
          <a:prstGeom prst="rect">
            <a:avLst/>
          </a:prstGeom>
          <a:noFill/>
        </p:spPr>
        <p:txBody>
          <a:bodyPr wrap="square" rtlCol="0">
            <a:spAutoFit/>
          </a:bodyPr>
          <a:lstStyle/>
          <a:p>
            <a:r>
              <a:rPr lang="en-US" dirty="0" err="1"/>
              <a:t>Basura</a:t>
            </a:r>
            <a:r>
              <a:rPr lang="en-US" dirty="0"/>
              <a:t> et al, </a:t>
            </a:r>
            <a:r>
              <a:rPr lang="en-US" dirty="0" err="1"/>
              <a:t>Eur</a:t>
            </a:r>
            <a:r>
              <a:rPr lang="en-US" dirty="0"/>
              <a:t> J </a:t>
            </a:r>
            <a:r>
              <a:rPr lang="en-US" dirty="0" err="1"/>
              <a:t>Pediatr</a:t>
            </a:r>
            <a:r>
              <a:rPr lang="en-US" dirty="0"/>
              <a:t>, 2009; Bok et al, Dev Med Child </a:t>
            </a:r>
            <a:r>
              <a:rPr lang="en-US" dirty="0" err="1"/>
              <a:t>Neurol</a:t>
            </a:r>
            <a:r>
              <a:rPr lang="en-US" dirty="0"/>
              <a:t>, 2012 </a:t>
            </a:r>
          </a:p>
        </p:txBody>
      </p:sp>
    </p:spTree>
    <p:extLst>
      <p:ext uri="{BB962C8B-B14F-4D97-AF65-F5344CB8AC3E}">
        <p14:creationId xmlns:p14="http://schemas.microsoft.com/office/powerpoint/2010/main" val="2396793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8361-CEF7-47E7-9196-4F98A1ACF325}"/>
              </a:ext>
            </a:extLst>
          </p:cNvPr>
          <p:cNvSpPr>
            <a:spLocks noGrp="1"/>
          </p:cNvSpPr>
          <p:nvPr>
            <p:ph type="title"/>
          </p:nvPr>
        </p:nvSpPr>
        <p:spPr>
          <a:xfrm>
            <a:off x="143010" y="169013"/>
            <a:ext cx="11210790" cy="1521676"/>
          </a:xfrm>
        </p:spPr>
        <p:txBody>
          <a:bodyPr/>
          <a:lstStyle/>
          <a:p>
            <a:r>
              <a:rPr lang="en-US" dirty="0">
                <a:solidFill>
                  <a:schemeClr val="accent5"/>
                </a:solidFill>
              </a:rPr>
              <a:t>PDE: Clinical findings</a:t>
            </a:r>
          </a:p>
        </p:txBody>
      </p:sp>
      <p:sp>
        <p:nvSpPr>
          <p:cNvPr id="5" name="Content Placeholder 4">
            <a:extLst>
              <a:ext uri="{FF2B5EF4-FFF2-40B4-BE49-F238E27FC236}">
                <a16:creationId xmlns:a16="http://schemas.microsoft.com/office/drawing/2014/main" id="{EFC8E4A7-7003-4081-8920-0122D55A62DA}"/>
              </a:ext>
            </a:extLst>
          </p:cNvPr>
          <p:cNvSpPr>
            <a:spLocks noGrp="1"/>
          </p:cNvSpPr>
          <p:nvPr>
            <p:ph idx="1"/>
          </p:nvPr>
        </p:nvSpPr>
        <p:spPr/>
        <p:txBody>
          <a:bodyPr>
            <a:normAutofit/>
          </a:bodyPr>
          <a:lstStyle/>
          <a:p>
            <a:r>
              <a:rPr lang="en-US" dirty="0"/>
              <a:t>75-80% of subjects treated with pyridoxine alone have intellectual disability (ID) </a:t>
            </a:r>
          </a:p>
          <a:p>
            <a:r>
              <a:rPr lang="en-US" dirty="0"/>
              <a:t>The degree of ID </a:t>
            </a:r>
            <a:r>
              <a:rPr lang="en-US" u="sng" dirty="0"/>
              <a:t>does not </a:t>
            </a:r>
            <a:r>
              <a:rPr lang="en-US" dirty="0"/>
              <a:t>correlate with clinical findings: </a:t>
            </a:r>
          </a:p>
          <a:p>
            <a:pPr lvl="1"/>
            <a:r>
              <a:rPr lang="en-US" dirty="0"/>
              <a:t>Age of seizure onset, seizure type or seizure control </a:t>
            </a:r>
          </a:p>
          <a:p>
            <a:pPr lvl="1"/>
            <a:r>
              <a:rPr lang="en-US" dirty="0"/>
              <a:t>Age at diagnosis</a:t>
            </a:r>
          </a:p>
          <a:p>
            <a:pPr lvl="1"/>
            <a:r>
              <a:rPr lang="en-US" dirty="0"/>
              <a:t>Biochemical findings </a:t>
            </a:r>
          </a:p>
          <a:p>
            <a:endParaRPr lang="en-US" dirty="0"/>
          </a:p>
          <a:p>
            <a:pPr lvl="1"/>
            <a:endParaRPr lang="en-US" dirty="0"/>
          </a:p>
        </p:txBody>
      </p:sp>
      <p:sp>
        <p:nvSpPr>
          <p:cNvPr id="6" name="TextBox 5">
            <a:extLst>
              <a:ext uri="{FF2B5EF4-FFF2-40B4-BE49-F238E27FC236}">
                <a16:creationId xmlns:a16="http://schemas.microsoft.com/office/drawing/2014/main" id="{D7263A30-861D-4768-A3AA-05BDBF0EFF6F}"/>
              </a:ext>
            </a:extLst>
          </p:cNvPr>
          <p:cNvSpPr txBox="1"/>
          <p:nvPr/>
        </p:nvSpPr>
        <p:spPr>
          <a:xfrm>
            <a:off x="1183448" y="5585354"/>
            <a:ext cx="3733800" cy="646331"/>
          </a:xfrm>
          <a:prstGeom prst="rect">
            <a:avLst/>
          </a:prstGeom>
          <a:noFill/>
        </p:spPr>
        <p:txBody>
          <a:bodyPr wrap="square" rtlCol="0">
            <a:spAutoFit/>
          </a:bodyPr>
          <a:lstStyle/>
          <a:p>
            <a:r>
              <a:rPr lang="en-US" dirty="0" err="1"/>
              <a:t>Basura</a:t>
            </a:r>
            <a:r>
              <a:rPr lang="en-US" dirty="0"/>
              <a:t> et al, </a:t>
            </a:r>
            <a:r>
              <a:rPr lang="en-US" dirty="0" err="1"/>
              <a:t>Eur</a:t>
            </a:r>
            <a:r>
              <a:rPr lang="en-US" dirty="0"/>
              <a:t> J </a:t>
            </a:r>
            <a:r>
              <a:rPr lang="en-US" dirty="0" err="1"/>
              <a:t>Pediatr</a:t>
            </a:r>
            <a:r>
              <a:rPr lang="en-US" dirty="0"/>
              <a:t>, 2009; </a:t>
            </a:r>
          </a:p>
          <a:p>
            <a:r>
              <a:rPr lang="en-US" dirty="0"/>
              <a:t>Bok et al, Dev Med Child </a:t>
            </a:r>
            <a:r>
              <a:rPr lang="en-US" dirty="0" err="1"/>
              <a:t>Neurol</a:t>
            </a:r>
            <a:r>
              <a:rPr lang="en-US" dirty="0"/>
              <a:t>, 2012 </a:t>
            </a:r>
          </a:p>
        </p:txBody>
      </p:sp>
    </p:spTree>
    <p:extLst>
      <p:ext uri="{BB962C8B-B14F-4D97-AF65-F5344CB8AC3E}">
        <p14:creationId xmlns:p14="http://schemas.microsoft.com/office/powerpoint/2010/main" val="1968563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8DAA-2509-4E74-83D8-A84DE3E0028B}"/>
              </a:ext>
            </a:extLst>
          </p:cNvPr>
          <p:cNvSpPr>
            <a:spLocks noGrp="1"/>
          </p:cNvSpPr>
          <p:nvPr>
            <p:ph type="title"/>
          </p:nvPr>
        </p:nvSpPr>
        <p:spPr>
          <a:xfrm>
            <a:off x="177680" y="147345"/>
            <a:ext cx="11176120" cy="1543344"/>
          </a:xfrm>
        </p:spPr>
        <p:txBody>
          <a:bodyPr/>
          <a:lstStyle/>
          <a:p>
            <a:r>
              <a:rPr lang="en-US" dirty="0">
                <a:solidFill>
                  <a:schemeClr val="accent5"/>
                </a:solidFill>
              </a:rPr>
              <a:t>PDE: Adjunct (to B6) treatment</a:t>
            </a:r>
          </a:p>
        </p:txBody>
      </p:sp>
      <p:sp>
        <p:nvSpPr>
          <p:cNvPr id="3" name="Content Placeholder 2">
            <a:extLst>
              <a:ext uri="{FF2B5EF4-FFF2-40B4-BE49-F238E27FC236}">
                <a16:creationId xmlns:a16="http://schemas.microsoft.com/office/drawing/2014/main" id="{5CA0023E-10E8-4866-AC41-0D3B597CA8E9}"/>
              </a:ext>
            </a:extLst>
          </p:cNvPr>
          <p:cNvSpPr>
            <a:spLocks noGrp="1"/>
          </p:cNvSpPr>
          <p:nvPr>
            <p:ph idx="1"/>
          </p:nvPr>
        </p:nvSpPr>
        <p:spPr>
          <a:xfrm>
            <a:off x="260019" y="2057403"/>
            <a:ext cx="9950781" cy="3200399"/>
          </a:xfrm>
        </p:spPr>
        <p:txBody>
          <a:bodyPr>
            <a:normAutofit/>
          </a:bodyPr>
          <a:lstStyle/>
          <a:p>
            <a:r>
              <a:rPr lang="en-US" dirty="0"/>
              <a:t>Pyridoxine supplementation does not treat the underlying disorder of lysine oxidation</a:t>
            </a:r>
          </a:p>
          <a:p>
            <a:r>
              <a:rPr lang="en-US" dirty="0"/>
              <a:t>Lysine restriction therapies: </a:t>
            </a:r>
          </a:p>
          <a:p>
            <a:pPr lvl="1"/>
            <a:r>
              <a:rPr lang="en-US" dirty="0"/>
              <a:t>Lysine-restricted diet </a:t>
            </a:r>
          </a:p>
          <a:p>
            <a:pPr lvl="1"/>
            <a:r>
              <a:rPr lang="en-US" dirty="0"/>
              <a:t>Inhibition of lysine transport (arginine)  </a:t>
            </a:r>
          </a:p>
          <a:p>
            <a:pPr lvl="1"/>
            <a:r>
              <a:rPr lang="en-US" dirty="0"/>
              <a:t>Combination of B6, lysine-restricted diet and arginine</a:t>
            </a:r>
          </a:p>
          <a:p>
            <a:endParaRPr lang="en-US" dirty="0"/>
          </a:p>
        </p:txBody>
      </p:sp>
      <p:sp>
        <p:nvSpPr>
          <p:cNvPr id="4" name="TextBox 3">
            <a:extLst>
              <a:ext uri="{FF2B5EF4-FFF2-40B4-BE49-F238E27FC236}">
                <a16:creationId xmlns:a16="http://schemas.microsoft.com/office/drawing/2014/main" id="{67620F62-FE81-47E5-83A5-0F02CE9DD381}"/>
              </a:ext>
            </a:extLst>
          </p:cNvPr>
          <p:cNvSpPr txBox="1"/>
          <p:nvPr/>
        </p:nvSpPr>
        <p:spPr>
          <a:xfrm>
            <a:off x="788363" y="5624516"/>
            <a:ext cx="4495800" cy="584775"/>
          </a:xfrm>
          <a:prstGeom prst="rect">
            <a:avLst/>
          </a:prstGeom>
          <a:noFill/>
        </p:spPr>
        <p:txBody>
          <a:bodyPr wrap="square" rtlCol="0">
            <a:spAutoFit/>
          </a:bodyPr>
          <a:lstStyle/>
          <a:p>
            <a:r>
              <a:rPr lang="en-US" sz="1600" dirty="0"/>
              <a:t>van </a:t>
            </a:r>
            <a:r>
              <a:rPr lang="en-US" sz="1600" dirty="0" err="1"/>
              <a:t>Karnebeek</a:t>
            </a:r>
            <a:r>
              <a:rPr lang="en-US" sz="1600" dirty="0"/>
              <a:t> et al, </a:t>
            </a:r>
            <a:r>
              <a:rPr lang="en-US" sz="1600" dirty="0" err="1"/>
              <a:t>Mol</a:t>
            </a:r>
            <a:r>
              <a:rPr lang="en-US" sz="1600" dirty="0"/>
              <a:t> Genet </a:t>
            </a:r>
            <a:r>
              <a:rPr lang="en-US" sz="1600" dirty="0" err="1"/>
              <a:t>Metab</a:t>
            </a:r>
            <a:r>
              <a:rPr lang="en-US" sz="1600" dirty="0"/>
              <a:t>, 2012 </a:t>
            </a:r>
          </a:p>
          <a:p>
            <a:r>
              <a:rPr lang="en-US" sz="1600" dirty="0"/>
              <a:t>Coughlin et al, </a:t>
            </a:r>
            <a:r>
              <a:rPr lang="en-US" sz="1600" dirty="0" err="1"/>
              <a:t>Mol</a:t>
            </a:r>
            <a:r>
              <a:rPr lang="en-US" sz="1600" dirty="0"/>
              <a:t> Genet </a:t>
            </a:r>
            <a:r>
              <a:rPr lang="en-US" sz="1600" dirty="0" err="1"/>
              <a:t>Metab</a:t>
            </a:r>
            <a:r>
              <a:rPr lang="en-US" sz="1600" dirty="0"/>
              <a:t>, 2015 </a:t>
            </a:r>
          </a:p>
        </p:txBody>
      </p:sp>
    </p:spTree>
    <p:extLst>
      <p:ext uri="{BB962C8B-B14F-4D97-AF65-F5344CB8AC3E}">
        <p14:creationId xmlns:p14="http://schemas.microsoft.com/office/powerpoint/2010/main" val="399182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7051-A05B-4DF8-AA78-CC0BA48E54B0}"/>
              </a:ext>
            </a:extLst>
          </p:cNvPr>
          <p:cNvSpPr>
            <a:spLocks noGrp="1"/>
          </p:cNvSpPr>
          <p:nvPr>
            <p:ph type="title"/>
          </p:nvPr>
        </p:nvSpPr>
        <p:spPr>
          <a:xfrm>
            <a:off x="273020" y="208015"/>
            <a:ext cx="11080780" cy="1482673"/>
          </a:xfrm>
        </p:spPr>
        <p:txBody>
          <a:bodyPr/>
          <a:lstStyle/>
          <a:p>
            <a:r>
              <a:rPr lang="en-US" dirty="0">
                <a:solidFill>
                  <a:schemeClr val="accent5"/>
                </a:solidFill>
              </a:rPr>
              <a:t>PDE: Treatment</a:t>
            </a:r>
          </a:p>
        </p:txBody>
      </p:sp>
      <p:sp>
        <p:nvSpPr>
          <p:cNvPr id="3" name="Content Placeholder 2">
            <a:extLst>
              <a:ext uri="{FF2B5EF4-FFF2-40B4-BE49-F238E27FC236}">
                <a16:creationId xmlns:a16="http://schemas.microsoft.com/office/drawing/2014/main" id="{27C0C363-D67A-4E56-8295-6D189F8A7672}"/>
              </a:ext>
            </a:extLst>
          </p:cNvPr>
          <p:cNvSpPr>
            <a:spLocks noGrp="1"/>
          </p:cNvSpPr>
          <p:nvPr>
            <p:ph idx="1"/>
          </p:nvPr>
        </p:nvSpPr>
        <p:spPr>
          <a:xfrm>
            <a:off x="494036" y="1529778"/>
            <a:ext cx="9945364" cy="4337623"/>
          </a:xfrm>
        </p:spPr>
        <p:txBody>
          <a:bodyPr>
            <a:normAutofit/>
          </a:bodyPr>
          <a:lstStyle/>
          <a:p>
            <a:r>
              <a:rPr lang="en-US" dirty="0"/>
              <a:t>Pyridoxine: essential to treat epilepsy</a:t>
            </a:r>
          </a:p>
          <a:p>
            <a:pPr lvl="1"/>
            <a:r>
              <a:rPr lang="en-US" dirty="0"/>
              <a:t>Dose is age dependent ranging from 30 mg/kg/day (newborn) - 600 mg per day </a:t>
            </a:r>
          </a:p>
          <a:p>
            <a:pPr lvl="2"/>
            <a:r>
              <a:rPr lang="en-US" dirty="0"/>
              <a:t>Neuropathy risk at high doses</a:t>
            </a:r>
          </a:p>
          <a:p>
            <a:pPr marL="457200" lvl="1" indent="0">
              <a:buNone/>
            </a:pPr>
            <a:endParaRPr lang="en-US" dirty="0"/>
          </a:p>
          <a:p>
            <a:r>
              <a:rPr lang="en-US" dirty="0"/>
              <a:t>Lysine restriction treatment</a:t>
            </a:r>
          </a:p>
          <a:p>
            <a:pPr lvl="1"/>
            <a:r>
              <a:rPr lang="en-US" dirty="0"/>
              <a:t>A lysine (or protein) restricted diet </a:t>
            </a:r>
          </a:p>
          <a:p>
            <a:pPr lvl="2"/>
            <a:r>
              <a:rPr lang="en-US" dirty="0"/>
              <a:t>similar to GA1, perhaps stricter</a:t>
            </a:r>
          </a:p>
          <a:p>
            <a:pPr lvl="1"/>
            <a:r>
              <a:rPr lang="en-US" dirty="0"/>
              <a:t>Arginine supplementation (150-200 mg/kg/day)</a:t>
            </a:r>
          </a:p>
          <a:p>
            <a:pPr lvl="1"/>
            <a:r>
              <a:rPr lang="en-US" dirty="0"/>
              <a:t>Combination of dietary treatment and arginine (</a:t>
            </a:r>
            <a:r>
              <a:rPr lang="en-US" cap="small" dirty="0"/>
              <a:t>triple therapy</a:t>
            </a:r>
            <a:r>
              <a:rPr lang="en-US" dirty="0"/>
              <a:t>)</a:t>
            </a:r>
          </a:p>
        </p:txBody>
      </p:sp>
    </p:spTree>
    <p:extLst>
      <p:ext uri="{BB962C8B-B14F-4D97-AF65-F5344CB8AC3E}">
        <p14:creationId xmlns:p14="http://schemas.microsoft.com/office/powerpoint/2010/main" val="2823983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9D013-850A-46A5-A655-DCDC6EF2CA81}"/>
              </a:ext>
            </a:extLst>
          </p:cNvPr>
          <p:cNvSpPr>
            <a:spLocks noGrp="1"/>
          </p:cNvSpPr>
          <p:nvPr>
            <p:ph type="title"/>
          </p:nvPr>
        </p:nvSpPr>
        <p:spPr>
          <a:xfrm>
            <a:off x="273019" y="164679"/>
            <a:ext cx="11778859" cy="1526009"/>
          </a:xfrm>
        </p:spPr>
        <p:txBody>
          <a:bodyPr/>
          <a:lstStyle/>
          <a:p>
            <a:r>
              <a:rPr lang="en-US" dirty="0">
                <a:solidFill>
                  <a:schemeClr val="accent5"/>
                </a:solidFill>
              </a:rPr>
              <a:t>PNPO deficiency: The other B6 related neonatal EE</a:t>
            </a:r>
          </a:p>
        </p:txBody>
      </p:sp>
      <p:sp>
        <p:nvSpPr>
          <p:cNvPr id="5" name="Content Placeholder 4">
            <a:extLst>
              <a:ext uri="{FF2B5EF4-FFF2-40B4-BE49-F238E27FC236}">
                <a16:creationId xmlns:a16="http://schemas.microsoft.com/office/drawing/2014/main" id="{47FAAC5B-6D37-4CD5-90C0-21995849AB5C}"/>
              </a:ext>
            </a:extLst>
          </p:cNvPr>
          <p:cNvSpPr>
            <a:spLocks noGrp="1"/>
          </p:cNvSpPr>
          <p:nvPr>
            <p:ph idx="1"/>
          </p:nvPr>
        </p:nvSpPr>
        <p:spPr>
          <a:xfrm>
            <a:off x="436254" y="1457325"/>
            <a:ext cx="9643092" cy="3943349"/>
          </a:xfrm>
        </p:spPr>
        <p:txBody>
          <a:bodyPr>
            <a:normAutofit lnSpcReduction="10000"/>
          </a:bodyPr>
          <a:lstStyle/>
          <a:p>
            <a:r>
              <a:rPr lang="en-US" dirty="0"/>
              <a:t>Neonatal epileptic encephalopathy  </a:t>
            </a:r>
          </a:p>
          <a:p>
            <a:pPr lvl="1"/>
            <a:r>
              <a:rPr lang="en-US" dirty="0"/>
              <a:t>75-80% of patients had onset of seizures in first 24 hours </a:t>
            </a:r>
          </a:p>
          <a:p>
            <a:pPr lvl="1"/>
            <a:r>
              <a:rPr lang="en-US" dirty="0"/>
              <a:t>Severe neurologic dysfunction that can be fatal </a:t>
            </a:r>
          </a:p>
          <a:p>
            <a:r>
              <a:rPr lang="en-US" dirty="0"/>
              <a:t>Rare, neurological and systemic symptoms: </a:t>
            </a:r>
          </a:p>
          <a:p>
            <a:pPr lvl="1"/>
            <a:r>
              <a:rPr lang="en-US" dirty="0"/>
              <a:t>Retinopathy (reversible) </a:t>
            </a:r>
          </a:p>
          <a:p>
            <a:pPr lvl="1"/>
            <a:r>
              <a:rPr lang="en-US" dirty="0"/>
              <a:t>Movement disorder </a:t>
            </a:r>
          </a:p>
          <a:p>
            <a:pPr lvl="1"/>
            <a:r>
              <a:rPr lang="en-US" dirty="0"/>
              <a:t>Normocytic anemia</a:t>
            </a:r>
          </a:p>
          <a:p>
            <a:pPr lvl="1"/>
            <a:r>
              <a:rPr lang="en-US" dirty="0" err="1"/>
              <a:t>Hyperphosphatasia</a:t>
            </a:r>
            <a:endParaRPr lang="en-US" dirty="0"/>
          </a:p>
          <a:p>
            <a:r>
              <a:rPr lang="en-US" dirty="0"/>
              <a:t>Biochemical features:</a:t>
            </a:r>
          </a:p>
          <a:p>
            <a:pPr lvl="1"/>
            <a:r>
              <a:rPr lang="en-US" dirty="0"/>
              <a:t>Increased glycine, threonine, decreased AADC </a:t>
            </a:r>
          </a:p>
        </p:txBody>
      </p:sp>
      <p:sp>
        <p:nvSpPr>
          <p:cNvPr id="6" name="TextBox 5">
            <a:extLst>
              <a:ext uri="{FF2B5EF4-FFF2-40B4-BE49-F238E27FC236}">
                <a16:creationId xmlns:a16="http://schemas.microsoft.com/office/drawing/2014/main" id="{FCB16272-A322-49F1-BD5D-69EF392A7D21}"/>
              </a:ext>
            </a:extLst>
          </p:cNvPr>
          <p:cNvSpPr txBox="1"/>
          <p:nvPr/>
        </p:nvSpPr>
        <p:spPr>
          <a:xfrm>
            <a:off x="2057400" y="5562600"/>
            <a:ext cx="6400800" cy="369332"/>
          </a:xfrm>
          <a:prstGeom prst="rect">
            <a:avLst/>
          </a:prstGeom>
          <a:noFill/>
        </p:spPr>
        <p:txBody>
          <a:bodyPr wrap="square" rtlCol="0">
            <a:spAutoFit/>
          </a:bodyPr>
          <a:lstStyle/>
          <a:p>
            <a:r>
              <a:rPr lang="en-US" dirty="0"/>
              <a:t>Guerriero et al, Ped </a:t>
            </a:r>
            <a:r>
              <a:rPr lang="en-US" dirty="0" err="1"/>
              <a:t>Neurol</a:t>
            </a:r>
            <a:r>
              <a:rPr lang="en-US" dirty="0"/>
              <a:t>, 2017;Mills et al, Brain, 2015</a:t>
            </a:r>
          </a:p>
        </p:txBody>
      </p:sp>
    </p:spTree>
    <p:extLst>
      <p:ext uri="{BB962C8B-B14F-4D97-AF65-F5344CB8AC3E}">
        <p14:creationId xmlns:p14="http://schemas.microsoft.com/office/powerpoint/2010/main" val="1259290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1EBC-FCCF-45FD-9F85-D0030F6CA2D7}"/>
              </a:ext>
            </a:extLst>
          </p:cNvPr>
          <p:cNvSpPr>
            <a:spLocks noGrp="1"/>
          </p:cNvSpPr>
          <p:nvPr>
            <p:ph type="title"/>
          </p:nvPr>
        </p:nvSpPr>
        <p:spPr>
          <a:xfrm>
            <a:off x="125675" y="91008"/>
            <a:ext cx="11085475" cy="1564448"/>
          </a:xfrm>
        </p:spPr>
        <p:txBody>
          <a:bodyPr>
            <a:noAutofit/>
          </a:bodyPr>
          <a:lstStyle/>
          <a:p>
            <a:r>
              <a:rPr lang="en-US" sz="3600" dirty="0" err="1">
                <a:solidFill>
                  <a:schemeClr val="accent5"/>
                </a:solidFill>
              </a:rPr>
              <a:t>Pyridox</a:t>
            </a:r>
            <a:r>
              <a:rPr lang="en-US" sz="3600" dirty="0">
                <a:solidFill>
                  <a:schemeClr val="accent5"/>
                </a:solidFill>
              </a:rPr>
              <a:t>(am)ine-5’-phosphate oxidase (PNPO) deficiency </a:t>
            </a:r>
          </a:p>
        </p:txBody>
      </p:sp>
      <p:sp>
        <p:nvSpPr>
          <p:cNvPr id="4" name="Content Placeholder 3">
            <a:extLst>
              <a:ext uri="{FF2B5EF4-FFF2-40B4-BE49-F238E27FC236}">
                <a16:creationId xmlns:a16="http://schemas.microsoft.com/office/drawing/2014/main" id="{A2CEF760-3F72-489B-A3D4-E4CE7F397C92}"/>
              </a:ext>
            </a:extLst>
          </p:cNvPr>
          <p:cNvSpPr>
            <a:spLocks noGrp="1"/>
          </p:cNvSpPr>
          <p:nvPr>
            <p:ph sz="half" idx="1"/>
          </p:nvPr>
        </p:nvSpPr>
        <p:spPr>
          <a:xfrm>
            <a:off x="229683" y="1655455"/>
            <a:ext cx="6626150" cy="3602348"/>
          </a:xfrm>
        </p:spPr>
        <p:txBody>
          <a:bodyPr>
            <a:normAutofit/>
          </a:bodyPr>
          <a:lstStyle/>
          <a:p>
            <a:r>
              <a:rPr lang="en-US" sz="2000" dirty="0"/>
              <a:t>Results from a deficiency of pyridoxal 5’-phosphate (PLP) </a:t>
            </a:r>
          </a:p>
          <a:p>
            <a:pPr lvl="1"/>
            <a:r>
              <a:rPr lang="en-US" sz="1600" dirty="0"/>
              <a:t>PLP is the active B6 vitamer </a:t>
            </a:r>
          </a:p>
          <a:p>
            <a:r>
              <a:rPr lang="en-US" sz="2000" dirty="0"/>
              <a:t>PNPO converts pyridoxine and pyroxamine to PLP</a:t>
            </a:r>
          </a:p>
          <a:p>
            <a:r>
              <a:rPr lang="en-US" sz="2000" dirty="0"/>
              <a:t>Therefore, most patients require PLP (and not pyridoxine) for treatment</a:t>
            </a:r>
          </a:p>
        </p:txBody>
      </p:sp>
      <p:sp>
        <p:nvSpPr>
          <p:cNvPr id="7" name="TextBox 6">
            <a:extLst>
              <a:ext uri="{FF2B5EF4-FFF2-40B4-BE49-F238E27FC236}">
                <a16:creationId xmlns:a16="http://schemas.microsoft.com/office/drawing/2014/main" id="{17279ACE-2D93-4016-99F9-C0AFE2691091}"/>
              </a:ext>
            </a:extLst>
          </p:cNvPr>
          <p:cNvSpPr txBox="1"/>
          <p:nvPr/>
        </p:nvSpPr>
        <p:spPr>
          <a:xfrm>
            <a:off x="2362200" y="5486400"/>
            <a:ext cx="3276600" cy="369332"/>
          </a:xfrm>
          <a:prstGeom prst="rect">
            <a:avLst/>
          </a:prstGeom>
          <a:noFill/>
        </p:spPr>
        <p:txBody>
          <a:bodyPr wrap="square" rtlCol="0">
            <a:spAutoFit/>
          </a:bodyPr>
          <a:lstStyle/>
          <a:p>
            <a:r>
              <a:rPr lang="en-US" dirty="0" err="1"/>
              <a:t>Guerriero</a:t>
            </a:r>
            <a:r>
              <a:rPr lang="en-US" dirty="0"/>
              <a:t> et al, Ped </a:t>
            </a:r>
            <a:r>
              <a:rPr lang="en-US" dirty="0" err="1"/>
              <a:t>Neurol</a:t>
            </a:r>
            <a:r>
              <a:rPr lang="en-US" dirty="0"/>
              <a:t>, 2017</a:t>
            </a:r>
          </a:p>
        </p:txBody>
      </p:sp>
      <p:pic>
        <p:nvPicPr>
          <p:cNvPr id="3" name="Picture 2">
            <a:extLst>
              <a:ext uri="{FF2B5EF4-FFF2-40B4-BE49-F238E27FC236}">
                <a16:creationId xmlns:a16="http://schemas.microsoft.com/office/drawing/2014/main" id="{0F2DE8A0-3058-451E-808D-81C410E6994E}"/>
              </a:ext>
            </a:extLst>
          </p:cNvPr>
          <p:cNvPicPr>
            <a:picLocks noChangeAspect="1"/>
          </p:cNvPicPr>
          <p:nvPr/>
        </p:nvPicPr>
        <p:blipFill>
          <a:blip r:embed="rId2"/>
          <a:stretch>
            <a:fillRect/>
          </a:stretch>
        </p:blipFill>
        <p:spPr>
          <a:xfrm>
            <a:off x="6525590" y="1600197"/>
            <a:ext cx="5296968" cy="3507364"/>
          </a:xfrm>
          <a:prstGeom prst="rect">
            <a:avLst/>
          </a:prstGeom>
        </p:spPr>
      </p:pic>
    </p:spTree>
    <p:extLst>
      <p:ext uri="{BB962C8B-B14F-4D97-AF65-F5344CB8AC3E}">
        <p14:creationId xmlns:p14="http://schemas.microsoft.com/office/powerpoint/2010/main" val="167372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195015" y="76200"/>
            <a:ext cx="11839530" cy="1143000"/>
          </a:xfrm>
        </p:spPr>
        <p:txBody>
          <a:bodyPr>
            <a:normAutofit fontScale="90000"/>
          </a:bodyPr>
          <a:lstStyle/>
          <a:p>
            <a:pPr eaLnBrk="1" hangingPunct="1"/>
            <a:r>
              <a:rPr lang="en-US" altLang="en-US" dirty="0">
                <a:solidFill>
                  <a:schemeClr val="accent5"/>
                </a:solidFill>
              </a:rPr>
              <a:t>Pyridoxal-5’-phosphate deficiency / </a:t>
            </a:r>
            <a:br>
              <a:rPr lang="en-US" altLang="en-US" dirty="0">
                <a:solidFill>
                  <a:schemeClr val="accent5"/>
                </a:solidFill>
              </a:rPr>
            </a:br>
            <a:r>
              <a:rPr lang="en-US" altLang="en-US" dirty="0">
                <a:solidFill>
                  <a:schemeClr val="accent5"/>
                </a:solidFill>
              </a:rPr>
              <a:t>PNPO-related epileptic encephalopathy</a:t>
            </a:r>
          </a:p>
        </p:txBody>
      </p:sp>
      <p:sp>
        <p:nvSpPr>
          <p:cNvPr id="14339" name="Rectangle 3"/>
          <p:cNvSpPr>
            <a:spLocks noGrp="1" noChangeArrowheads="1"/>
          </p:cNvSpPr>
          <p:nvPr>
            <p:ph type="body" sz="half" idx="4294967295"/>
          </p:nvPr>
        </p:nvSpPr>
        <p:spPr>
          <a:xfrm>
            <a:off x="273020" y="1219200"/>
            <a:ext cx="10152296" cy="3730551"/>
          </a:xfrm>
        </p:spPr>
        <p:txBody>
          <a:bodyPr>
            <a:normAutofit/>
          </a:bodyPr>
          <a:lstStyle/>
          <a:p>
            <a:pPr eaLnBrk="1" hangingPunct="1">
              <a:lnSpc>
                <a:spcPct val="90000"/>
              </a:lnSpc>
            </a:pPr>
            <a:r>
              <a:rPr lang="en-US" altLang="en-US" sz="2000" dirty="0"/>
              <a:t>Biochemistry: conversion of pyridoxine-P to pyridoxal-P </a:t>
            </a:r>
          </a:p>
          <a:p>
            <a:pPr lvl="1" eaLnBrk="1" hangingPunct="1">
              <a:lnSpc>
                <a:spcPct val="90000"/>
              </a:lnSpc>
            </a:pPr>
            <a:r>
              <a:rPr lang="en-US" altLang="en-US" sz="2000" dirty="0"/>
              <a:t>by </a:t>
            </a:r>
            <a:r>
              <a:rPr lang="en-US" altLang="en-US" sz="2000" dirty="0" err="1"/>
              <a:t>pyrixod</a:t>
            </a:r>
            <a:r>
              <a:rPr lang="en-US" altLang="en-US" sz="2000" dirty="0"/>
              <a:t>(am)</a:t>
            </a:r>
            <a:r>
              <a:rPr lang="en-US" altLang="en-US" sz="2000" dirty="0" err="1"/>
              <a:t>ine</a:t>
            </a:r>
            <a:r>
              <a:rPr lang="en-US" altLang="en-US" sz="2000" dirty="0"/>
              <a:t> phosphate oxidase deficiency (PNPO)</a:t>
            </a:r>
          </a:p>
          <a:p>
            <a:pPr eaLnBrk="1" hangingPunct="1">
              <a:lnSpc>
                <a:spcPct val="90000"/>
              </a:lnSpc>
            </a:pPr>
            <a:r>
              <a:rPr lang="en-US" altLang="en-US" sz="2000" dirty="0"/>
              <a:t>Clinical presentation</a:t>
            </a:r>
          </a:p>
          <a:p>
            <a:pPr lvl="1" eaLnBrk="1" hangingPunct="1">
              <a:lnSpc>
                <a:spcPct val="90000"/>
              </a:lnSpc>
            </a:pPr>
            <a:r>
              <a:rPr lang="en-US" altLang="en-US" sz="2000" dirty="0"/>
              <a:t>Premature, low Apgar scores</a:t>
            </a:r>
          </a:p>
          <a:p>
            <a:pPr lvl="1" eaLnBrk="1" hangingPunct="1">
              <a:lnSpc>
                <a:spcPct val="90000"/>
              </a:lnSpc>
            </a:pPr>
            <a:r>
              <a:rPr lang="en-US" altLang="en-US" sz="2000" dirty="0"/>
              <a:t>Neonatal seizures and encephalopathy: myoclonic, severe tonic-</a:t>
            </a:r>
            <a:r>
              <a:rPr lang="en-US" altLang="en-US" sz="2000" dirty="0" err="1"/>
              <a:t>clonic</a:t>
            </a:r>
            <a:endParaRPr lang="en-US" altLang="en-US" sz="2000" dirty="0"/>
          </a:p>
          <a:p>
            <a:pPr lvl="1" eaLnBrk="1" hangingPunct="1">
              <a:lnSpc>
                <a:spcPct val="90000"/>
              </a:lnSpc>
            </a:pPr>
            <a:r>
              <a:rPr lang="en-US" altLang="en-US" sz="2000" dirty="0"/>
              <a:t>Burst suppression pattern</a:t>
            </a:r>
          </a:p>
          <a:p>
            <a:pPr eaLnBrk="1" hangingPunct="1">
              <a:lnSpc>
                <a:spcPct val="90000"/>
              </a:lnSpc>
            </a:pPr>
            <a:r>
              <a:rPr lang="en-US" altLang="en-US" sz="2000" dirty="0"/>
              <a:t>Outcome: good if treated early</a:t>
            </a:r>
          </a:p>
          <a:p>
            <a:pPr eaLnBrk="1" hangingPunct="1">
              <a:lnSpc>
                <a:spcPct val="90000"/>
              </a:lnSpc>
            </a:pPr>
            <a:r>
              <a:rPr lang="en-US" altLang="en-US" sz="2000" dirty="0"/>
              <a:t>Diagnosis: high threonine &amp; glycine, low monoamine, low pyridoxal-P in CSF</a:t>
            </a:r>
          </a:p>
          <a:p>
            <a:pPr eaLnBrk="1" hangingPunct="1">
              <a:lnSpc>
                <a:spcPct val="90000"/>
              </a:lnSpc>
            </a:pPr>
            <a:r>
              <a:rPr lang="en-US" altLang="en-US" sz="2000" dirty="0"/>
              <a:t>Treatment: Pyridoxal-phosphate (not pyridoxine)</a:t>
            </a:r>
          </a:p>
          <a:p>
            <a:pPr eaLnBrk="1" hangingPunct="1">
              <a:lnSpc>
                <a:spcPct val="90000"/>
              </a:lnSpc>
            </a:pPr>
            <a:endParaRPr lang="en-US" altLang="en-US" sz="2000" dirty="0"/>
          </a:p>
        </p:txBody>
      </p:sp>
      <p:pic>
        <p:nvPicPr>
          <p:cNvPr id="14340" name="Picture 5" descr="C:\Documents and Settings\Johan\Application Data\Microsoft\Media Catalog\Pyridoxine.jpg"/>
          <p:cNvPicPr>
            <a:picLocks noGrp="1" noChangeAspect="1" noChangeArrowheads="1"/>
          </p:cNvPicPr>
          <p:nvPr>
            <p:ph type="clipArt" sz="half" idx="4294967295"/>
          </p:nvPr>
        </p:nvPicPr>
        <p:blipFill>
          <a:blip r:embed="rId3">
            <a:extLst>
              <a:ext uri="{28A0092B-C50C-407E-A947-70E740481C1C}">
                <a14:useLocalDpi xmlns:a14="http://schemas.microsoft.com/office/drawing/2010/main" val="0"/>
              </a:ext>
            </a:extLst>
          </a:blip>
          <a:srcRect/>
          <a:stretch>
            <a:fillRect/>
          </a:stretch>
        </p:blipFill>
        <p:spPr>
          <a:xfrm>
            <a:off x="6465804" y="4088348"/>
            <a:ext cx="5664441" cy="2669335"/>
          </a:xfrm>
        </p:spPr>
      </p:pic>
      <p:sp>
        <p:nvSpPr>
          <p:cNvPr id="14341" name="Text Box 6"/>
          <p:cNvSpPr txBox="1">
            <a:spLocks noChangeArrowheads="1"/>
          </p:cNvSpPr>
          <p:nvPr/>
        </p:nvSpPr>
        <p:spPr bwMode="auto">
          <a:xfrm>
            <a:off x="2738866" y="5590627"/>
            <a:ext cx="32766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r>
              <a:rPr lang="en-US" altLang="en-US" sz="1800" dirty="0">
                <a:cs typeface="Arial" panose="020B0604020202020204" pitchFamily="34" charset="0"/>
              </a:rPr>
              <a:t>Note: Age and threonine in CSF</a:t>
            </a:r>
          </a:p>
          <a:p>
            <a:pPr eaLnBrk="1" hangingPunct="1">
              <a:spcBef>
                <a:spcPct val="0"/>
              </a:spcBef>
              <a:buFontTx/>
              <a:buNone/>
            </a:pPr>
            <a:r>
              <a:rPr lang="en-US" altLang="en-US" sz="1800" dirty="0">
                <a:cs typeface="Arial" panose="020B0604020202020204" pitchFamily="34" charset="0"/>
              </a:rPr>
              <a:t>Neonate: 45-120</a:t>
            </a:r>
          </a:p>
          <a:p>
            <a:pPr eaLnBrk="1" hangingPunct="1">
              <a:spcBef>
                <a:spcPct val="0"/>
              </a:spcBef>
              <a:buFontTx/>
              <a:buNone/>
            </a:pPr>
            <a:r>
              <a:rPr lang="en-US" altLang="en-US" sz="1800" dirty="0">
                <a:cs typeface="Arial" panose="020B0604020202020204" pitchFamily="34" charset="0"/>
              </a:rPr>
              <a:t>1 year: 20-45</a:t>
            </a:r>
          </a:p>
        </p:txBody>
      </p:sp>
      <p:sp>
        <p:nvSpPr>
          <p:cNvPr id="14342" name="Rectangle 7"/>
          <p:cNvSpPr>
            <a:spLocks noChangeArrowheads="1"/>
          </p:cNvSpPr>
          <p:nvPr/>
        </p:nvSpPr>
        <p:spPr bwMode="auto">
          <a:xfrm>
            <a:off x="8550289" y="4511229"/>
            <a:ext cx="65427" cy="797810"/>
          </a:xfrm>
          <a:prstGeom prst="rect">
            <a:avLst/>
          </a:prstGeom>
          <a:solidFill>
            <a:srgbClr val="FF3300"/>
          </a:solidFill>
          <a:ln w="9525">
            <a:solidFill>
              <a:schemeClr val="tx1"/>
            </a:solidFill>
            <a:miter lim="800000"/>
            <a:headEnd/>
            <a:tailEnd/>
          </a:ln>
        </p:spPr>
        <p:txBody>
          <a:bodyPr wrap="none" anchor="ct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endParaRPr lang="en-US" altLang="en-US">
              <a:cs typeface="Arial" panose="020B0604020202020204" pitchFamily="34" charset="0"/>
            </a:endParaRPr>
          </a:p>
        </p:txBody>
      </p:sp>
      <p:sp>
        <p:nvSpPr>
          <p:cNvPr id="14343" name="Rectangle 8"/>
          <p:cNvSpPr>
            <a:spLocks noChangeArrowheads="1"/>
          </p:cNvSpPr>
          <p:nvPr/>
        </p:nvSpPr>
        <p:spPr bwMode="auto">
          <a:xfrm>
            <a:off x="9720436" y="4411654"/>
            <a:ext cx="65427" cy="797810"/>
          </a:xfrm>
          <a:prstGeom prst="rect">
            <a:avLst/>
          </a:prstGeom>
          <a:solidFill>
            <a:srgbClr val="FF3300"/>
          </a:solidFill>
          <a:ln w="9525">
            <a:solidFill>
              <a:schemeClr val="tx1"/>
            </a:solidFill>
            <a:miter lim="800000"/>
            <a:headEnd/>
            <a:tailEnd/>
          </a:ln>
        </p:spPr>
        <p:txBody>
          <a:bodyPr wrap="none" anchor="ct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endParaRPr lang="en-US" altLang="en-US">
              <a:cs typeface="Arial" panose="020B0604020202020204" pitchFamily="34" charset="0"/>
            </a:endParaRPr>
          </a:p>
        </p:txBody>
      </p:sp>
    </p:spTree>
    <p:extLst>
      <p:ext uri="{BB962C8B-B14F-4D97-AF65-F5344CB8AC3E}">
        <p14:creationId xmlns:p14="http://schemas.microsoft.com/office/powerpoint/2010/main" val="57577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294688" y="121343"/>
            <a:ext cx="11059112" cy="1569346"/>
          </a:xfrm>
        </p:spPr>
        <p:txBody>
          <a:bodyPr/>
          <a:lstStyle/>
          <a:p>
            <a:r>
              <a:rPr lang="en-US" b="1" dirty="0">
                <a:solidFill>
                  <a:schemeClr val="accent5"/>
                </a:solidFill>
              </a:rPr>
              <a:t>Glycine Encephalopathy (AKA NKH)</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fontScale="92500" lnSpcReduction="10000"/>
          </a:bodyPr>
          <a:lstStyle/>
          <a:p>
            <a:pPr>
              <a:buFont typeface="Arial" panose="020B0604020202020204" pitchFamily="34" charset="0"/>
              <a:buChar char="•"/>
            </a:pPr>
            <a:r>
              <a:rPr lang="en-US" b="1" dirty="0"/>
              <a:t>Characteristic feature</a:t>
            </a:r>
            <a:r>
              <a:rPr lang="en-US" dirty="0"/>
              <a:t>: Elevated glycine levels in plasma and CSF</a:t>
            </a:r>
          </a:p>
          <a:p>
            <a:pPr>
              <a:buFont typeface="Arial" panose="020B0604020202020204" pitchFamily="34" charset="0"/>
              <a:buChar char="•"/>
            </a:pPr>
            <a:r>
              <a:rPr lang="en-US" b="1" dirty="0"/>
              <a:t>Early signs</a:t>
            </a:r>
            <a:r>
              <a:rPr lang="en-US" dirty="0"/>
              <a:t>: Hypotonia, lethargy, seizures typically beginning in the neonatal period</a:t>
            </a:r>
          </a:p>
          <a:p>
            <a:pPr>
              <a:buFont typeface="Arial" panose="020B0604020202020204" pitchFamily="34" charset="0"/>
              <a:buChar char="•"/>
            </a:pPr>
            <a:r>
              <a:rPr lang="en-US" b="1" dirty="0"/>
              <a:t>Enzyme defect</a:t>
            </a:r>
            <a:r>
              <a:rPr lang="en-US" dirty="0"/>
              <a:t>: Glycine cleavage system malfunction</a:t>
            </a:r>
          </a:p>
          <a:p>
            <a:pPr>
              <a:buFont typeface="Arial" panose="020B0604020202020204" pitchFamily="34" charset="0"/>
              <a:buChar char="•"/>
            </a:pPr>
            <a:r>
              <a:rPr lang="en-US" b="1" dirty="0"/>
              <a:t>Genetics</a:t>
            </a:r>
            <a:r>
              <a:rPr lang="en-US" dirty="0"/>
              <a:t>: Mutations in GLDC, AMT, and GCSH genes</a:t>
            </a:r>
          </a:p>
          <a:p>
            <a:pPr>
              <a:buFont typeface="Arial" panose="020B0604020202020204" pitchFamily="34" charset="0"/>
              <a:buChar char="•"/>
            </a:pPr>
            <a:r>
              <a:rPr lang="en-US" b="1" dirty="0"/>
              <a:t>Treatment</a:t>
            </a:r>
            <a:r>
              <a:rPr lang="en-US" dirty="0"/>
              <a:t>: Sodium benzoate to reduce glycine levels, NMDA receptor antagonists</a:t>
            </a:r>
          </a:p>
          <a:p>
            <a:pPr>
              <a:buFont typeface="Arial" panose="020B0604020202020204" pitchFamily="34" charset="0"/>
              <a:buChar char="•"/>
            </a:pPr>
            <a:r>
              <a:rPr lang="en-US" b="1" dirty="0"/>
              <a:t>Prognosis</a:t>
            </a:r>
            <a:r>
              <a:rPr lang="en-US" dirty="0"/>
              <a:t>: Varies, most patients may have severe neurological impairment</a:t>
            </a:r>
          </a:p>
          <a:p>
            <a:pPr>
              <a:buFont typeface="Arial" panose="020B0604020202020204" pitchFamily="34" charset="0"/>
              <a:buChar char="•"/>
            </a:pPr>
            <a:r>
              <a:rPr lang="en-US" b="1" dirty="0"/>
              <a:t>Care considerations</a:t>
            </a:r>
            <a:r>
              <a:rPr lang="en-US" dirty="0"/>
              <a:t>: Multidisciplinary approach to manage symptoms, supportive care</a:t>
            </a: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177494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6C1D-A04C-E113-E382-5EEBA44C7659}"/>
              </a:ext>
            </a:extLst>
          </p:cNvPr>
          <p:cNvSpPr>
            <a:spLocks noGrp="1"/>
          </p:cNvSpPr>
          <p:nvPr>
            <p:ph type="title"/>
          </p:nvPr>
        </p:nvSpPr>
        <p:spPr/>
        <p:txBody>
          <a:bodyPr/>
          <a:lstStyle/>
          <a:p>
            <a:r>
              <a:rPr lang="en-US" dirty="0">
                <a:solidFill>
                  <a:schemeClr val="accent5">
                    <a:lumMod val="75000"/>
                  </a:schemeClr>
                </a:solidFill>
              </a:rPr>
              <a:t>Disclosures</a:t>
            </a:r>
          </a:p>
        </p:txBody>
      </p:sp>
      <p:sp>
        <p:nvSpPr>
          <p:cNvPr id="3" name="Content Placeholder 2">
            <a:extLst>
              <a:ext uri="{FF2B5EF4-FFF2-40B4-BE49-F238E27FC236}">
                <a16:creationId xmlns:a16="http://schemas.microsoft.com/office/drawing/2014/main" id="{3969E90C-528C-B771-BE2D-A4F4F8B7FA85}"/>
              </a:ext>
            </a:extLst>
          </p:cNvPr>
          <p:cNvSpPr>
            <a:spLocks noGrp="1"/>
          </p:cNvSpPr>
          <p:nvPr>
            <p:ph idx="1"/>
          </p:nvPr>
        </p:nvSpPr>
        <p:spPr/>
        <p:txBody>
          <a:bodyPr/>
          <a:lstStyle/>
          <a:p>
            <a:r>
              <a:rPr lang="en-US" dirty="0"/>
              <a:t>No relevant financial disclosures</a:t>
            </a:r>
          </a:p>
        </p:txBody>
      </p:sp>
      <p:pic>
        <p:nvPicPr>
          <p:cNvPr id="5" name="Picture 4" descr="A red and white sign&#10;&#10;Description automatically generated with medium confidence">
            <a:extLst>
              <a:ext uri="{FF2B5EF4-FFF2-40B4-BE49-F238E27FC236}">
                <a16:creationId xmlns:a16="http://schemas.microsoft.com/office/drawing/2014/main" id="{516C7FF6-B18D-FB00-5689-D3968EF340A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3334672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
        <p:nvSpPr>
          <p:cNvPr id="5" name="Rectangle 2">
            <a:extLst>
              <a:ext uri="{FF2B5EF4-FFF2-40B4-BE49-F238E27FC236}">
                <a16:creationId xmlns:a16="http://schemas.microsoft.com/office/drawing/2014/main" id="{14BA1201-64A5-CDBA-1C2F-15FF2F20A5A5}"/>
              </a:ext>
            </a:extLst>
          </p:cNvPr>
          <p:cNvSpPr txBox="1">
            <a:spLocks noChangeArrowheads="1"/>
          </p:cNvSpPr>
          <p:nvPr/>
        </p:nvSpPr>
        <p:spPr>
          <a:xfrm>
            <a:off x="214687" y="230188"/>
            <a:ext cx="9238943" cy="1057275"/>
          </a:xfrm>
          <a:prstGeom prst="rect">
            <a:avLst/>
          </a:prstGeom>
          <a:noFill/>
        </p:spPr>
        <p:txBody>
          <a:bodyPr vert="horz" lIns="92075" tIns="46038" rIns="92075" bIns="460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400" dirty="0">
                <a:solidFill>
                  <a:schemeClr val="accent5"/>
                </a:solidFill>
                <a:latin typeface="Arial" panose="020B0604020202020204" pitchFamily="34" charset="0"/>
              </a:rPr>
              <a:t>Glycine Encephalopathy</a:t>
            </a:r>
            <a:endParaRPr lang="en-US" altLang="en-US" sz="2400" dirty="0">
              <a:solidFill>
                <a:schemeClr val="accent5"/>
              </a:solidFill>
              <a:latin typeface="Arial" panose="020B0604020202020204" pitchFamily="34" charset="0"/>
            </a:endParaRPr>
          </a:p>
        </p:txBody>
      </p:sp>
      <p:sp>
        <p:nvSpPr>
          <p:cNvPr id="6" name="Rectangle 3">
            <a:extLst>
              <a:ext uri="{FF2B5EF4-FFF2-40B4-BE49-F238E27FC236}">
                <a16:creationId xmlns:a16="http://schemas.microsoft.com/office/drawing/2014/main" id="{3A910717-8DED-C317-560F-BF96D3511954}"/>
              </a:ext>
            </a:extLst>
          </p:cNvPr>
          <p:cNvSpPr txBox="1">
            <a:spLocks noChangeArrowheads="1"/>
          </p:cNvSpPr>
          <p:nvPr/>
        </p:nvSpPr>
        <p:spPr>
          <a:xfrm>
            <a:off x="628650" y="1825625"/>
            <a:ext cx="10365818" cy="4351338"/>
          </a:xfrm>
          <a:prstGeom prst="rect">
            <a:avLst/>
          </a:prstGeom>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solidFill>
                  <a:srgbClr val="000000"/>
                </a:solidFill>
                <a:latin typeface="Arial" panose="020B0604020202020204" pitchFamily="34" charset="0"/>
              </a:rPr>
              <a:t>Deficiency in glycine cleavage enzyme (liver, brain, placenta)</a:t>
            </a:r>
          </a:p>
          <a:p>
            <a:r>
              <a:rPr lang="en-US" altLang="en-US" dirty="0">
                <a:solidFill>
                  <a:srgbClr val="000000"/>
                </a:solidFill>
                <a:latin typeface="Arial" panose="020B0604020202020204" pitchFamily="34" charset="0"/>
              </a:rPr>
              <a:t>Enzyme expressed in liver, brain and placenta</a:t>
            </a:r>
          </a:p>
          <a:p>
            <a:r>
              <a:rPr lang="en-US" altLang="en-US" dirty="0">
                <a:solidFill>
                  <a:srgbClr val="000000"/>
                </a:solidFill>
                <a:latin typeface="Arial" panose="020B0604020202020204" pitchFamily="34" charset="0"/>
              </a:rPr>
              <a:t>Accumulation of glycine in plasma and CSF</a:t>
            </a:r>
          </a:p>
          <a:p>
            <a:r>
              <a:rPr lang="en-US" altLang="en-US" dirty="0">
                <a:solidFill>
                  <a:srgbClr val="000000"/>
                </a:solidFill>
                <a:latin typeface="Arial" panose="020B0604020202020204" pitchFamily="34" charset="0"/>
              </a:rPr>
              <a:t>Increased CSF/plasma glycine ratio (diagnostic)</a:t>
            </a:r>
          </a:p>
        </p:txBody>
      </p:sp>
    </p:spTree>
    <p:extLst>
      <p:ext uri="{BB962C8B-B14F-4D97-AF65-F5344CB8AC3E}">
        <p14:creationId xmlns:p14="http://schemas.microsoft.com/office/powerpoint/2010/main" val="16160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3">
            <a:extLst>
              <a:ext uri="{FF2B5EF4-FFF2-40B4-BE49-F238E27FC236}">
                <a16:creationId xmlns:a16="http://schemas.microsoft.com/office/drawing/2014/main" id="{4A9DB591-BF2F-69E3-20CD-3FF174E5DCB7}"/>
              </a:ext>
            </a:extLst>
          </p:cNvPr>
          <p:cNvSpPr/>
          <p:nvPr/>
        </p:nvSpPr>
        <p:spPr>
          <a:xfrm flipV="1">
            <a:off x="941637" y="6273800"/>
            <a:ext cx="3657600" cy="609600"/>
          </a:xfrm>
          <a:prstGeom prst="downArrow">
            <a:avLst>
              <a:gd name="adj1" fmla="val 50000"/>
              <a:gd name="adj2" fmla="val 52000"/>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4">
            <a:extLst>
              <a:ext uri="{FF2B5EF4-FFF2-40B4-BE49-F238E27FC236}">
                <a16:creationId xmlns:a16="http://schemas.microsoft.com/office/drawing/2014/main" id="{790DDA94-59FD-E3C5-7C90-EC406FAE4B10}"/>
              </a:ext>
            </a:extLst>
          </p:cNvPr>
          <p:cNvSpPr/>
          <p:nvPr/>
        </p:nvSpPr>
        <p:spPr>
          <a:xfrm flipV="1">
            <a:off x="5437437" y="6273800"/>
            <a:ext cx="3657600" cy="609600"/>
          </a:xfrm>
          <a:prstGeom prst="downArrow">
            <a:avLst>
              <a:gd name="adj1" fmla="val 50000"/>
              <a:gd name="adj2" fmla="val 52000"/>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061C3CB-8309-F112-F54C-A69054FBD3C4}"/>
              </a:ext>
            </a:extLst>
          </p:cNvPr>
          <p:cNvSpPr/>
          <p:nvPr/>
        </p:nvSpPr>
        <p:spPr>
          <a:xfrm>
            <a:off x="2846638" y="3124201"/>
            <a:ext cx="637211" cy="8470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BC1260-7773-BA17-3620-70856AB56A24}"/>
              </a:ext>
            </a:extLst>
          </p:cNvPr>
          <p:cNvSpPr txBox="1"/>
          <p:nvPr/>
        </p:nvSpPr>
        <p:spPr>
          <a:xfrm>
            <a:off x="2870932" y="3255337"/>
            <a:ext cx="704039" cy="584775"/>
          </a:xfrm>
          <a:prstGeom prst="rect">
            <a:avLst/>
          </a:prstGeom>
          <a:noFill/>
        </p:spPr>
        <p:txBody>
          <a:bodyPr wrap="square" rtlCol="0" anchor="ctr">
            <a:spAutoFit/>
          </a:bodyPr>
          <a:lstStyle/>
          <a:p>
            <a:r>
              <a:rPr lang="en-US" dirty="0"/>
              <a:t>  H</a:t>
            </a:r>
          </a:p>
          <a:p>
            <a:r>
              <a:rPr lang="en-US" sz="1400" i="1" dirty="0"/>
              <a:t>GCSH</a:t>
            </a:r>
          </a:p>
        </p:txBody>
      </p:sp>
      <p:grpSp>
        <p:nvGrpSpPr>
          <p:cNvPr id="10" name="Group 80">
            <a:extLst>
              <a:ext uri="{FF2B5EF4-FFF2-40B4-BE49-F238E27FC236}">
                <a16:creationId xmlns:a16="http://schemas.microsoft.com/office/drawing/2014/main" id="{E5A0E280-4C02-40EA-C013-18267D770683}"/>
              </a:ext>
            </a:extLst>
          </p:cNvPr>
          <p:cNvGrpSpPr/>
          <p:nvPr/>
        </p:nvGrpSpPr>
        <p:grpSpPr>
          <a:xfrm>
            <a:off x="2412895" y="3937001"/>
            <a:ext cx="750404" cy="1486184"/>
            <a:chOff x="2385657" y="3707871"/>
            <a:chExt cx="750404" cy="1114638"/>
          </a:xfrm>
        </p:grpSpPr>
        <p:grpSp>
          <p:nvGrpSpPr>
            <p:cNvPr id="11" name="Group 45">
              <a:extLst>
                <a:ext uri="{FF2B5EF4-FFF2-40B4-BE49-F238E27FC236}">
                  <a16:creationId xmlns:a16="http://schemas.microsoft.com/office/drawing/2014/main" id="{D9E4A4F9-F587-A57F-2D3E-1631CAF5AD61}"/>
                </a:ext>
              </a:extLst>
            </p:cNvPr>
            <p:cNvGrpSpPr/>
            <p:nvPr/>
          </p:nvGrpSpPr>
          <p:grpSpPr>
            <a:xfrm rot="17166680">
              <a:off x="2412161" y="4050771"/>
              <a:ext cx="1066800" cy="381000"/>
              <a:chOff x="4648200" y="2590800"/>
              <a:chExt cx="1066800" cy="381000"/>
            </a:xfrm>
          </p:grpSpPr>
          <p:cxnSp>
            <p:nvCxnSpPr>
              <p:cNvPr id="15" name="Straight Connector 14">
                <a:extLst>
                  <a:ext uri="{FF2B5EF4-FFF2-40B4-BE49-F238E27FC236}">
                    <a16:creationId xmlns:a16="http://schemas.microsoft.com/office/drawing/2014/main" id="{E4871AB4-7029-ED73-386B-58BA6E787A77}"/>
                  </a:ext>
                </a:extLst>
              </p:cNvPr>
              <p:cNvCxnSpPr/>
              <p:nvPr/>
            </p:nvCxnSpPr>
            <p:spPr>
              <a:xfrm flipH="1">
                <a:off x="5486400" y="28194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1BF80D6-B07B-6A18-49F0-6D14B7D02453}"/>
                  </a:ext>
                </a:extLst>
              </p:cNvPr>
              <p:cNvCxnSpPr/>
              <p:nvPr/>
            </p:nvCxnSpPr>
            <p:spPr>
              <a:xfrm flipH="1" flipV="1">
                <a:off x="5334000" y="2667000"/>
                <a:ext cx="15240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3DEEFF-86B8-D00B-51DE-5F75B8B0E186}"/>
                  </a:ext>
                </a:extLst>
              </p:cNvPr>
              <p:cNvCxnSpPr/>
              <p:nvPr/>
            </p:nvCxnSpPr>
            <p:spPr>
              <a:xfrm flipH="1">
                <a:off x="5257800" y="2667000"/>
                <a:ext cx="762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5B2878-7B5F-BEE1-9F82-9F8B352A7238}"/>
                  </a:ext>
                </a:extLst>
              </p:cNvPr>
              <p:cNvCxnSpPr/>
              <p:nvPr/>
            </p:nvCxnSpPr>
            <p:spPr>
              <a:xfrm flipH="1" flipV="1">
                <a:off x="5105400" y="2743200"/>
                <a:ext cx="1524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EC2F373-F0D1-AC27-32A7-09F0822F3932}"/>
                  </a:ext>
                </a:extLst>
              </p:cNvPr>
              <p:cNvCxnSpPr/>
              <p:nvPr/>
            </p:nvCxnSpPr>
            <p:spPr>
              <a:xfrm flipH="1">
                <a:off x="5029200" y="2743200"/>
                <a:ext cx="762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96A987-A082-960D-C27E-8D5E38036F10}"/>
                  </a:ext>
                </a:extLst>
              </p:cNvPr>
              <p:cNvCxnSpPr/>
              <p:nvPr/>
            </p:nvCxnSpPr>
            <p:spPr>
              <a:xfrm flipH="1" flipV="1">
                <a:off x="4876800" y="2743200"/>
                <a:ext cx="1524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E0BFC1-D4B5-89E2-8F03-58862EE67C3E}"/>
                  </a:ext>
                </a:extLst>
              </p:cNvPr>
              <p:cNvCxnSpPr/>
              <p:nvPr/>
            </p:nvCxnSpPr>
            <p:spPr>
              <a:xfrm flipH="1">
                <a:off x="4800600" y="2743200"/>
                <a:ext cx="762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55D425E-3754-9126-F078-32F08DA731B4}"/>
                  </a:ext>
                </a:extLst>
              </p:cNvPr>
              <p:cNvCxnSpPr/>
              <p:nvPr/>
            </p:nvCxnSpPr>
            <p:spPr>
              <a:xfrm flipH="1" flipV="1">
                <a:off x="4648200" y="2743200"/>
                <a:ext cx="1524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A9BE35-C6E4-A437-E3C9-82758E611421}"/>
                  </a:ext>
                </a:extLst>
              </p:cNvPr>
              <p:cNvCxnSpPr/>
              <p:nvPr/>
            </p:nvCxnSpPr>
            <p:spPr>
              <a:xfrm flipV="1">
                <a:off x="4876800" y="2590800"/>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2A69E4-FE52-F4DB-302C-5A2CE4AA8718}"/>
                  </a:ext>
                </a:extLst>
              </p:cNvPr>
              <p:cNvCxnSpPr/>
              <p:nvPr/>
            </p:nvCxnSpPr>
            <p:spPr>
              <a:xfrm flipV="1">
                <a:off x="4648200" y="2590800"/>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02C077F-164C-B815-D6D9-FCE0097A31C6}"/>
                </a:ext>
              </a:extLst>
            </p:cNvPr>
            <p:cNvSpPr txBox="1"/>
            <p:nvPr/>
          </p:nvSpPr>
          <p:spPr>
            <a:xfrm rot="17166680">
              <a:off x="2506803" y="4291263"/>
              <a:ext cx="253916" cy="369332"/>
            </a:xfrm>
            <a:prstGeom prst="rect">
              <a:avLst/>
            </a:prstGeom>
            <a:noFill/>
          </p:spPr>
          <p:txBody>
            <a:bodyPr wrap="none" rtlCol="0">
              <a:spAutoFit/>
            </a:bodyPr>
            <a:lstStyle/>
            <a:p>
              <a:r>
                <a:rPr lang="en-US" dirty="0"/>
                <a:t>S</a:t>
              </a:r>
            </a:p>
          </p:txBody>
        </p:sp>
        <p:sp>
          <p:nvSpPr>
            <p:cNvPr id="13" name="TextBox 12">
              <a:extLst>
                <a:ext uri="{FF2B5EF4-FFF2-40B4-BE49-F238E27FC236}">
                  <a16:creationId xmlns:a16="http://schemas.microsoft.com/office/drawing/2014/main" id="{D700FA78-CBD8-2AEF-5D45-A3FC484E8BFA}"/>
                </a:ext>
              </a:extLst>
            </p:cNvPr>
            <p:cNvSpPr txBox="1"/>
            <p:nvPr/>
          </p:nvSpPr>
          <p:spPr>
            <a:xfrm rot="17166680">
              <a:off x="2443365" y="4510885"/>
              <a:ext cx="253916" cy="369332"/>
            </a:xfrm>
            <a:prstGeom prst="rect">
              <a:avLst/>
            </a:prstGeom>
            <a:noFill/>
          </p:spPr>
          <p:txBody>
            <a:bodyPr wrap="none" rtlCol="0">
              <a:spAutoFit/>
            </a:bodyPr>
            <a:lstStyle/>
            <a:p>
              <a:r>
                <a:rPr lang="en-US" dirty="0"/>
                <a:t>S</a:t>
              </a:r>
            </a:p>
          </p:txBody>
        </p:sp>
        <p:cxnSp>
          <p:nvCxnSpPr>
            <p:cNvPr id="14" name="Straight Connector 13">
              <a:extLst>
                <a:ext uri="{FF2B5EF4-FFF2-40B4-BE49-F238E27FC236}">
                  <a16:creationId xmlns:a16="http://schemas.microsoft.com/office/drawing/2014/main" id="{122DCDC9-2935-580F-4C50-924C1CF4E28B}"/>
                </a:ext>
              </a:extLst>
            </p:cNvPr>
            <p:cNvCxnSpPr/>
            <p:nvPr/>
          </p:nvCxnSpPr>
          <p:spPr>
            <a:xfrm rot="17166680" flipH="1">
              <a:off x="2563943" y="4585740"/>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97">
            <a:extLst>
              <a:ext uri="{FF2B5EF4-FFF2-40B4-BE49-F238E27FC236}">
                <a16:creationId xmlns:a16="http://schemas.microsoft.com/office/drawing/2014/main" id="{4377313F-A1CB-D735-9CD9-FE052643DC4F}"/>
              </a:ext>
            </a:extLst>
          </p:cNvPr>
          <p:cNvGrpSpPr/>
          <p:nvPr/>
        </p:nvGrpSpPr>
        <p:grpSpPr>
          <a:xfrm>
            <a:off x="1627437" y="1905000"/>
            <a:ext cx="1219200" cy="1727200"/>
            <a:chOff x="1600200" y="2133600"/>
            <a:chExt cx="1219200" cy="1295400"/>
          </a:xfrm>
        </p:grpSpPr>
        <p:grpSp>
          <p:nvGrpSpPr>
            <p:cNvPr id="26" name="Group 59">
              <a:extLst>
                <a:ext uri="{FF2B5EF4-FFF2-40B4-BE49-F238E27FC236}">
                  <a16:creationId xmlns:a16="http://schemas.microsoft.com/office/drawing/2014/main" id="{64F2F185-9DC3-E43B-7BCA-93C387285B42}"/>
                </a:ext>
              </a:extLst>
            </p:cNvPr>
            <p:cNvGrpSpPr/>
            <p:nvPr/>
          </p:nvGrpSpPr>
          <p:grpSpPr>
            <a:xfrm>
              <a:off x="1752600" y="3048000"/>
              <a:ext cx="1066800" cy="381000"/>
              <a:chOff x="4648200" y="2590800"/>
              <a:chExt cx="1066800" cy="381000"/>
            </a:xfrm>
          </p:grpSpPr>
          <p:cxnSp>
            <p:nvCxnSpPr>
              <p:cNvPr id="33" name="Straight Connector 32">
                <a:extLst>
                  <a:ext uri="{FF2B5EF4-FFF2-40B4-BE49-F238E27FC236}">
                    <a16:creationId xmlns:a16="http://schemas.microsoft.com/office/drawing/2014/main" id="{5D1A673F-3042-2F75-639E-943446CCBF68}"/>
                  </a:ext>
                </a:extLst>
              </p:cNvPr>
              <p:cNvCxnSpPr/>
              <p:nvPr/>
            </p:nvCxnSpPr>
            <p:spPr>
              <a:xfrm flipH="1">
                <a:off x="5486400" y="28194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6E1E3F-9D51-2BB1-1FAE-DAD15E5167C2}"/>
                  </a:ext>
                </a:extLst>
              </p:cNvPr>
              <p:cNvCxnSpPr/>
              <p:nvPr/>
            </p:nvCxnSpPr>
            <p:spPr>
              <a:xfrm flipH="1" flipV="1">
                <a:off x="5334000" y="2667000"/>
                <a:ext cx="15240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8B6779-0E05-0D2C-3AD9-31CD650DFC9C}"/>
                  </a:ext>
                </a:extLst>
              </p:cNvPr>
              <p:cNvCxnSpPr/>
              <p:nvPr/>
            </p:nvCxnSpPr>
            <p:spPr>
              <a:xfrm flipH="1">
                <a:off x="5257800" y="2667000"/>
                <a:ext cx="762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AAE9C9-6CDF-CEA5-40E8-995F21390174}"/>
                  </a:ext>
                </a:extLst>
              </p:cNvPr>
              <p:cNvCxnSpPr/>
              <p:nvPr/>
            </p:nvCxnSpPr>
            <p:spPr>
              <a:xfrm flipH="1" flipV="1">
                <a:off x="5105400" y="2743200"/>
                <a:ext cx="1524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EDC6D3-6520-E76E-4F4A-9B81D71548EB}"/>
                  </a:ext>
                </a:extLst>
              </p:cNvPr>
              <p:cNvCxnSpPr/>
              <p:nvPr/>
            </p:nvCxnSpPr>
            <p:spPr>
              <a:xfrm flipH="1">
                <a:off x="5029200" y="2743200"/>
                <a:ext cx="762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D60726-4A39-41B7-82A7-FAD9E71CE4BF}"/>
                  </a:ext>
                </a:extLst>
              </p:cNvPr>
              <p:cNvCxnSpPr/>
              <p:nvPr/>
            </p:nvCxnSpPr>
            <p:spPr>
              <a:xfrm flipH="1" flipV="1">
                <a:off x="4876800" y="2743200"/>
                <a:ext cx="1524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A8B0C1A-679A-6342-D589-E5CA96FCFB14}"/>
                  </a:ext>
                </a:extLst>
              </p:cNvPr>
              <p:cNvCxnSpPr/>
              <p:nvPr/>
            </p:nvCxnSpPr>
            <p:spPr>
              <a:xfrm flipH="1">
                <a:off x="4800600" y="2743200"/>
                <a:ext cx="762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732E24-23F1-8D3A-4D1A-8AFDF6C2ABC6}"/>
                  </a:ext>
                </a:extLst>
              </p:cNvPr>
              <p:cNvCxnSpPr/>
              <p:nvPr/>
            </p:nvCxnSpPr>
            <p:spPr>
              <a:xfrm flipH="1" flipV="1">
                <a:off x="4648200" y="2743200"/>
                <a:ext cx="1524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9BF5C3-CFF3-7AE5-F6C0-1D4858C42742}"/>
                  </a:ext>
                </a:extLst>
              </p:cNvPr>
              <p:cNvCxnSpPr/>
              <p:nvPr/>
            </p:nvCxnSpPr>
            <p:spPr>
              <a:xfrm flipV="1">
                <a:off x="4876800" y="2590800"/>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733FA02-4EC2-C4B6-49FB-D14DB6B503D8}"/>
                  </a:ext>
                </a:extLst>
              </p:cNvPr>
              <p:cNvCxnSpPr/>
              <p:nvPr/>
            </p:nvCxnSpPr>
            <p:spPr>
              <a:xfrm flipV="1">
                <a:off x="4648200" y="2590800"/>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B1462BF-83F0-7A54-1772-ECA41CC65D10}"/>
                </a:ext>
              </a:extLst>
            </p:cNvPr>
            <p:cNvSpPr txBox="1"/>
            <p:nvPr/>
          </p:nvSpPr>
          <p:spPr>
            <a:xfrm>
              <a:off x="1843136" y="2743200"/>
              <a:ext cx="505267" cy="276999"/>
            </a:xfrm>
            <a:prstGeom prst="rect">
              <a:avLst/>
            </a:prstGeom>
            <a:noFill/>
          </p:spPr>
          <p:txBody>
            <a:bodyPr wrap="none" rtlCol="0">
              <a:spAutoFit/>
            </a:bodyPr>
            <a:lstStyle/>
            <a:p>
              <a:r>
                <a:rPr lang="en-US" dirty="0"/>
                <a:t>SH</a:t>
              </a:r>
            </a:p>
          </p:txBody>
        </p:sp>
        <p:sp>
          <p:nvSpPr>
            <p:cNvPr id="28" name="TextBox 27">
              <a:extLst>
                <a:ext uri="{FF2B5EF4-FFF2-40B4-BE49-F238E27FC236}">
                  <a16:creationId xmlns:a16="http://schemas.microsoft.com/office/drawing/2014/main" id="{00D9DC2F-D041-9291-9001-82145FB7E359}"/>
                </a:ext>
              </a:extLst>
            </p:cNvPr>
            <p:cNvSpPr txBox="1"/>
            <p:nvPr/>
          </p:nvSpPr>
          <p:spPr>
            <a:xfrm>
              <a:off x="1600200" y="2743200"/>
              <a:ext cx="338554" cy="276999"/>
            </a:xfrm>
            <a:prstGeom prst="rect">
              <a:avLst/>
            </a:prstGeom>
            <a:noFill/>
          </p:spPr>
          <p:txBody>
            <a:bodyPr wrap="none" rtlCol="0">
              <a:spAutoFit/>
            </a:bodyPr>
            <a:lstStyle/>
            <a:p>
              <a:r>
                <a:rPr lang="en-US" dirty="0"/>
                <a:t>S</a:t>
              </a:r>
            </a:p>
          </p:txBody>
        </p:sp>
        <p:sp>
          <p:nvSpPr>
            <p:cNvPr id="29" name="TextBox 28">
              <a:extLst>
                <a:ext uri="{FF2B5EF4-FFF2-40B4-BE49-F238E27FC236}">
                  <a16:creationId xmlns:a16="http://schemas.microsoft.com/office/drawing/2014/main" id="{D9785696-97D6-08ED-37C7-584DDA3EA8D0}"/>
                </a:ext>
              </a:extLst>
            </p:cNvPr>
            <p:cNvSpPr txBox="1"/>
            <p:nvPr/>
          </p:nvSpPr>
          <p:spPr>
            <a:xfrm>
              <a:off x="1602685" y="2438400"/>
              <a:ext cx="603050" cy="276999"/>
            </a:xfrm>
            <a:prstGeom prst="rect">
              <a:avLst/>
            </a:prstGeom>
            <a:solidFill>
              <a:schemeClr val="accent4">
                <a:lumMod val="60000"/>
                <a:lumOff val="40000"/>
              </a:schemeClr>
            </a:solidFill>
          </p:spPr>
          <p:txBody>
            <a:bodyPr wrap="none" rtlCol="0">
              <a:spAutoFit/>
            </a:bodyPr>
            <a:lstStyle/>
            <a:p>
              <a:r>
                <a:rPr lang="en-US" dirty="0"/>
                <a:t>CH</a:t>
              </a:r>
              <a:r>
                <a:rPr lang="en-US" baseline="-25000" dirty="0"/>
                <a:t>2</a:t>
              </a:r>
            </a:p>
          </p:txBody>
        </p:sp>
        <p:sp>
          <p:nvSpPr>
            <p:cNvPr id="30" name="TextBox 29">
              <a:extLst>
                <a:ext uri="{FF2B5EF4-FFF2-40B4-BE49-F238E27FC236}">
                  <a16:creationId xmlns:a16="http://schemas.microsoft.com/office/drawing/2014/main" id="{3BDE4509-6118-D856-1FAB-FC543461D66A}"/>
                </a:ext>
              </a:extLst>
            </p:cNvPr>
            <p:cNvSpPr txBox="1"/>
            <p:nvPr/>
          </p:nvSpPr>
          <p:spPr>
            <a:xfrm>
              <a:off x="1682950" y="2133600"/>
              <a:ext cx="603050" cy="276999"/>
            </a:xfrm>
            <a:prstGeom prst="rect">
              <a:avLst/>
            </a:prstGeom>
            <a:solidFill>
              <a:srgbClr val="16D836"/>
            </a:solidFill>
          </p:spPr>
          <p:txBody>
            <a:bodyPr wrap="none" rtlCol="0">
              <a:spAutoFit/>
            </a:bodyPr>
            <a:lstStyle/>
            <a:p>
              <a:r>
                <a:rPr lang="en-US" dirty="0"/>
                <a:t>NH</a:t>
              </a:r>
              <a:r>
                <a:rPr lang="en-US" baseline="-25000" dirty="0"/>
                <a:t>2</a:t>
              </a:r>
            </a:p>
          </p:txBody>
        </p:sp>
        <p:cxnSp>
          <p:nvCxnSpPr>
            <p:cNvPr id="31" name="Straight Connector 30">
              <a:extLst>
                <a:ext uri="{FF2B5EF4-FFF2-40B4-BE49-F238E27FC236}">
                  <a16:creationId xmlns:a16="http://schemas.microsoft.com/office/drawing/2014/main" id="{748B56FA-CBE7-BD66-0E2D-8693067FC002}"/>
                </a:ext>
              </a:extLst>
            </p:cNvPr>
            <p:cNvCxnSpPr/>
            <p:nvPr/>
          </p:nvCxnSpPr>
          <p:spPr>
            <a:xfrm>
              <a:off x="1745432" y="2743200"/>
              <a:ext cx="0" cy="7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067183-FB26-D067-4F68-80D3C18F555F}"/>
                </a:ext>
              </a:extLst>
            </p:cNvPr>
            <p:cNvCxnSpPr/>
            <p:nvPr/>
          </p:nvCxnSpPr>
          <p:spPr>
            <a:xfrm>
              <a:off x="1745432" y="2438400"/>
              <a:ext cx="0" cy="7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98">
            <a:extLst>
              <a:ext uri="{FF2B5EF4-FFF2-40B4-BE49-F238E27FC236}">
                <a16:creationId xmlns:a16="http://schemas.microsoft.com/office/drawing/2014/main" id="{C2747CE5-D50B-4A0B-5EB5-4A2A9D7BE5CC}"/>
              </a:ext>
            </a:extLst>
          </p:cNvPr>
          <p:cNvGrpSpPr/>
          <p:nvPr/>
        </p:nvGrpSpPr>
        <p:grpSpPr>
          <a:xfrm>
            <a:off x="1451875" y="4851398"/>
            <a:ext cx="877163" cy="1182132"/>
            <a:chOff x="1424637" y="4736068"/>
            <a:chExt cx="877163" cy="886599"/>
          </a:xfrm>
        </p:grpSpPr>
        <p:sp>
          <p:nvSpPr>
            <p:cNvPr id="44" name="TextBox 43">
              <a:extLst>
                <a:ext uri="{FF2B5EF4-FFF2-40B4-BE49-F238E27FC236}">
                  <a16:creationId xmlns:a16="http://schemas.microsoft.com/office/drawing/2014/main" id="{CFC38C0F-EBDA-9E47-1229-0864B2E3B20F}"/>
                </a:ext>
              </a:extLst>
            </p:cNvPr>
            <p:cNvSpPr txBox="1"/>
            <p:nvPr/>
          </p:nvSpPr>
          <p:spPr>
            <a:xfrm>
              <a:off x="1424637" y="5345668"/>
              <a:ext cx="877163" cy="276999"/>
            </a:xfrm>
            <a:prstGeom prst="rect">
              <a:avLst/>
            </a:prstGeom>
            <a:solidFill>
              <a:srgbClr val="00B0F0"/>
            </a:solidFill>
          </p:spPr>
          <p:txBody>
            <a:bodyPr wrap="none" rtlCol="0">
              <a:spAutoFit/>
            </a:bodyPr>
            <a:lstStyle/>
            <a:p>
              <a:r>
                <a:rPr lang="en-US" dirty="0"/>
                <a:t>COOH</a:t>
              </a:r>
            </a:p>
          </p:txBody>
        </p:sp>
        <p:sp>
          <p:nvSpPr>
            <p:cNvPr id="45" name="TextBox 44">
              <a:extLst>
                <a:ext uri="{FF2B5EF4-FFF2-40B4-BE49-F238E27FC236}">
                  <a16:creationId xmlns:a16="http://schemas.microsoft.com/office/drawing/2014/main" id="{D4448437-5FFC-5F60-3242-A9ADF8521B51}"/>
                </a:ext>
              </a:extLst>
            </p:cNvPr>
            <p:cNvSpPr txBox="1"/>
            <p:nvPr/>
          </p:nvSpPr>
          <p:spPr>
            <a:xfrm>
              <a:off x="1427122" y="5040868"/>
              <a:ext cx="603050" cy="276999"/>
            </a:xfrm>
            <a:prstGeom prst="rect">
              <a:avLst/>
            </a:prstGeom>
            <a:solidFill>
              <a:schemeClr val="accent4">
                <a:lumMod val="60000"/>
                <a:lumOff val="40000"/>
              </a:schemeClr>
            </a:solidFill>
          </p:spPr>
          <p:txBody>
            <a:bodyPr wrap="none" rtlCol="0">
              <a:spAutoFit/>
            </a:bodyPr>
            <a:lstStyle/>
            <a:p>
              <a:r>
                <a:rPr lang="en-US" dirty="0"/>
                <a:t>CH</a:t>
              </a:r>
              <a:r>
                <a:rPr lang="en-US" baseline="-25000" dirty="0"/>
                <a:t>2</a:t>
              </a:r>
            </a:p>
          </p:txBody>
        </p:sp>
        <p:sp>
          <p:nvSpPr>
            <p:cNvPr id="46" name="TextBox 45">
              <a:extLst>
                <a:ext uri="{FF2B5EF4-FFF2-40B4-BE49-F238E27FC236}">
                  <a16:creationId xmlns:a16="http://schemas.microsoft.com/office/drawing/2014/main" id="{068418BC-B4A0-D9E8-4980-3C514E2E7410}"/>
                </a:ext>
              </a:extLst>
            </p:cNvPr>
            <p:cNvSpPr txBox="1"/>
            <p:nvPr/>
          </p:nvSpPr>
          <p:spPr>
            <a:xfrm>
              <a:off x="1424637" y="4736068"/>
              <a:ext cx="603050" cy="276999"/>
            </a:xfrm>
            <a:prstGeom prst="rect">
              <a:avLst/>
            </a:prstGeom>
            <a:solidFill>
              <a:srgbClr val="16D836"/>
            </a:solidFill>
          </p:spPr>
          <p:txBody>
            <a:bodyPr wrap="none" rtlCol="0">
              <a:spAutoFit/>
            </a:bodyPr>
            <a:lstStyle/>
            <a:p>
              <a:r>
                <a:rPr lang="en-US" dirty="0"/>
                <a:t>NH</a:t>
              </a:r>
              <a:r>
                <a:rPr lang="en-US" baseline="-25000" dirty="0"/>
                <a:t>2</a:t>
              </a:r>
            </a:p>
          </p:txBody>
        </p:sp>
        <p:cxnSp>
          <p:nvCxnSpPr>
            <p:cNvPr id="47" name="Straight Connector 46">
              <a:extLst>
                <a:ext uri="{FF2B5EF4-FFF2-40B4-BE49-F238E27FC236}">
                  <a16:creationId xmlns:a16="http://schemas.microsoft.com/office/drawing/2014/main" id="{0BDE50B6-10FC-6616-9E65-72E9A7B4046A}"/>
                </a:ext>
              </a:extLst>
            </p:cNvPr>
            <p:cNvCxnSpPr/>
            <p:nvPr/>
          </p:nvCxnSpPr>
          <p:spPr>
            <a:xfrm>
              <a:off x="1569869" y="5345668"/>
              <a:ext cx="0" cy="7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345A452-0436-CA0E-2DD6-8A5593F41D7A}"/>
                </a:ext>
              </a:extLst>
            </p:cNvPr>
            <p:cNvCxnSpPr/>
            <p:nvPr/>
          </p:nvCxnSpPr>
          <p:spPr>
            <a:xfrm>
              <a:off x="1569869" y="5040868"/>
              <a:ext cx="0" cy="76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FB0E5317-A1D6-9263-502A-F53A45192298}"/>
              </a:ext>
            </a:extLst>
          </p:cNvPr>
          <p:cNvSpPr txBox="1"/>
          <p:nvPr/>
        </p:nvSpPr>
        <p:spPr>
          <a:xfrm>
            <a:off x="636837" y="3733800"/>
            <a:ext cx="615874" cy="369332"/>
          </a:xfrm>
          <a:prstGeom prst="rect">
            <a:avLst/>
          </a:prstGeom>
          <a:solidFill>
            <a:srgbClr val="00B0F0"/>
          </a:solidFill>
        </p:spPr>
        <p:txBody>
          <a:bodyPr wrap="square" rtlCol="0">
            <a:spAutoFit/>
          </a:bodyPr>
          <a:lstStyle/>
          <a:p>
            <a:r>
              <a:rPr lang="en-US" dirty="0"/>
              <a:t>CO</a:t>
            </a:r>
            <a:r>
              <a:rPr lang="en-US" baseline="-25000" dirty="0"/>
              <a:t>2</a:t>
            </a:r>
          </a:p>
        </p:txBody>
      </p:sp>
      <p:grpSp>
        <p:nvGrpSpPr>
          <p:cNvPr id="50" name="Group 110">
            <a:extLst>
              <a:ext uri="{FF2B5EF4-FFF2-40B4-BE49-F238E27FC236}">
                <a16:creationId xmlns:a16="http://schemas.microsoft.com/office/drawing/2014/main" id="{E8E4F49E-ED47-B3C7-6816-368E60582503}"/>
              </a:ext>
            </a:extLst>
          </p:cNvPr>
          <p:cNvGrpSpPr/>
          <p:nvPr/>
        </p:nvGrpSpPr>
        <p:grpSpPr>
          <a:xfrm>
            <a:off x="1828427" y="4004352"/>
            <a:ext cx="712303" cy="847049"/>
            <a:chOff x="1724989" y="3733800"/>
            <a:chExt cx="712303" cy="635287"/>
          </a:xfrm>
        </p:grpSpPr>
        <p:sp>
          <p:nvSpPr>
            <p:cNvPr id="51" name="Oval 50">
              <a:extLst>
                <a:ext uri="{FF2B5EF4-FFF2-40B4-BE49-F238E27FC236}">
                  <a16:creationId xmlns:a16="http://schemas.microsoft.com/office/drawing/2014/main" id="{B2F737C1-2FA5-5D4D-58AB-6A3E48A0842F}"/>
                </a:ext>
              </a:extLst>
            </p:cNvPr>
            <p:cNvSpPr/>
            <p:nvPr/>
          </p:nvSpPr>
          <p:spPr>
            <a:xfrm>
              <a:off x="1724989" y="3733800"/>
              <a:ext cx="637211" cy="63528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985E9E2-5C0B-3721-39AC-C4FF644FA54A}"/>
                </a:ext>
              </a:extLst>
            </p:cNvPr>
            <p:cNvSpPr txBox="1"/>
            <p:nvPr/>
          </p:nvSpPr>
          <p:spPr>
            <a:xfrm>
              <a:off x="1754092" y="3832153"/>
              <a:ext cx="683200" cy="438581"/>
            </a:xfrm>
            <a:prstGeom prst="rect">
              <a:avLst/>
            </a:prstGeom>
            <a:noFill/>
          </p:spPr>
          <p:txBody>
            <a:bodyPr wrap="none" rtlCol="0" anchor="ctr">
              <a:spAutoFit/>
            </a:bodyPr>
            <a:lstStyle/>
            <a:p>
              <a:r>
                <a:rPr lang="en-US" dirty="0"/>
                <a:t>  P</a:t>
              </a:r>
            </a:p>
            <a:p>
              <a:r>
                <a:rPr lang="en-US" sz="1400" i="1" dirty="0"/>
                <a:t>GLDC</a:t>
              </a:r>
            </a:p>
          </p:txBody>
        </p:sp>
      </p:grpSp>
      <p:grpSp>
        <p:nvGrpSpPr>
          <p:cNvPr id="53" name="Group 111">
            <a:extLst>
              <a:ext uri="{FF2B5EF4-FFF2-40B4-BE49-F238E27FC236}">
                <a16:creationId xmlns:a16="http://schemas.microsoft.com/office/drawing/2014/main" id="{80611E19-C798-4C4F-0FE6-A6F32DF09F2F}"/>
              </a:ext>
            </a:extLst>
          </p:cNvPr>
          <p:cNvGrpSpPr/>
          <p:nvPr/>
        </p:nvGrpSpPr>
        <p:grpSpPr>
          <a:xfrm>
            <a:off x="2819027" y="1972352"/>
            <a:ext cx="637211" cy="847049"/>
            <a:chOff x="2590800" y="1752600"/>
            <a:chExt cx="637211" cy="635287"/>
          </a:xfrm>
        </p:grpSpPr>
        <p:sp>
          <p:nvSpPr>
            <p:cNvPr id="54" name="Oval 53">
              <a:extLst>
                <a:ext uri="{FF2B5EF4-FFF2-40B4-BE49-F238E27FC236}">
                  <a16:creationId xmlns:a16="http://schemas.microsoft.com/office/drawing/2014/main" id="{797DC6DB-2383-739A-817B-C4FAE8CF7EAD}"/>
                </a:ext>
              </a:extLst>
            </p:cNvPr>
            <p:cNvSpPr/>
            <p:nvPr/>
          </p:nvSpPr>
          <p:spPr>
            <a:xfrm>
              <a:off x="2590800" y="1752600"/>
              <a:ext cx="637211" cy="6352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8B0129E-7B41-48FE-4BA9-562C6FA95C2A}"/>
                </a:ext>
              </a:extLst>
            </p:cNvPr>
            <p:cNvSpPr txBox="1"/>
            <p:nvPr/>
          </p:nvSpPr>
          <p:spPr>
            <a:xfrm>
              <a:off x="2643948" y="1850953"/>
              <a:ext cx="562975" cy="438581"/>
            </a:xfrm>
            <a:prstGeom prst="rect">
              <a:avLst/>
            </a:prstGeom>
            <a:solidFill>
              <a:srgbClr val="FFFF00"/>
            </a:solidFill>
          </p:spPr>
          <p:txBody>
            <a:bodyPr wrap="none" rtlCol="0" anchor="ctr">
              <a:spAutoFit/>
            </a:bodyPr>
            <a:lstStyle/>
            <a:p>
              <a:r>
                <a:rPr lang="en-US" dirty="0"/>
                <a:t>  T</a:t>
              </a:r>
            </a:p>
            <a:p>
              <a:r>
                <a:rPr lang="en-US" sz="1400" i="1" dirty="0"/>
                <a:t>AMT</a:t>
              </a:r>
            </a:p>
          </p:txBody>
        </p:sp>
      </p:grpSp>
      <p:grpSp>
        <p:nvGrpSpPr>
          <p:cNvPr id="56" name="Group 109">
            <a:extLst>
              <a:ext uri="{FF2B5EF4-FFF2-40B4-BE49-F238E27FC236}">
                <a16:creationId xmlns:a16="http://schemas.microsoft.com/office/drawing/2014/main" id="{BC75819A-E723-9D2E-BB14-B19C09EBF5B9}"/>
              </a:ext>
            </a:extLst>
          </p:cNvPr>
          <p:cNvGrpSpPr/>
          <p:nvPr/>
        </p:nvGrpSpPr>
        <p:grpSpPr>
          <a:xfrm>
            <a:off x="3581027" y="4207552"/>
            <a:ext cx="637211" cy="847049"/>
            <a:chOff x="4182782" y="3860513"/>
            <a:chExt cx="637211" cy="635287"/>
          </a:xfrm>
        </p:grpSpPr>
        <p:sp>
          <p:nvSpPr>
            <p:cNvPr id="57" name="Oval 56">
              <a:extLst>
                <a:ext uri="{FF2B5EF4-FFF2-40B4-BE49-F238E27FC236}">
                  <a16:creationId xmlns:a16="http://schemas.microsoft.com/office/drawing/2014/main" id="{75CBE41F-E772-7CEA-3628-497B3F0B1D51}"/>
                </a:ext>
              </a:extLst>
            </p:cNvPr>
            <p:cNvSpPr/>
            <p:nvPr/>
          </p:nvSpPr>
          <p:spPr>
            <a:xfrm>
              <a:off x="4182782" y="3860513"/>
              <a:ext cx="637211" cy="6352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CDFF168-9B96-6869-1EF6-45CA106ED165}"/>
                </a:ext>
              </a:extLst>
            </p:cNvPr>
            <p:cNvSpPr txBox="1"/>
            <p:nvPr/>
          </p:nvSpPr>
          <p:spPr>
            <a:xfrm>
              <a:off x="4360162" y="4039657"/>
              <a:ext cx="312906" cy="276999"/>
            </a:xfrm>
            <a:prstGeom prst="rect">
              <a:avLst/>
            </a:prstGeom>
            <a:noFill/>
          </p:spPr>
          <p:txBody>
            <a:bodyPr wrap="none" rtlCol="0" anchor="ctr">
              <a:spAutoFit/>
            </a:bodyPr>
            <a:lstStyle/>
            <a:p>
              <a:r>
                <a:rPr lang="en-US" dirty="0"/>
                <a:t>L</a:t>
              </a:r>
            </a:p>
          </p:txBody>
        </p:sp>
      </p:grpSp>
      <p:grpSp>
        <p:nvGrpSpPr>
          <p:cNvPr id="59" name="Group 108">
            <a:extLst>
              <a:ext uri="{FF2B5EF4-FFF2-40B4-BE49-F238E27FC236}">
                <a16:creationId xmlns:a16="http://schemas.microsoft.com/office/drawing/2014/main" id="{325AB10A-8F5A-7463-1575-88A52DB1C0D2}"/>
              </a:ext>
            </a:extLst>
          </p:cNvPr>
          <p:cNvGrpSpPr/>
          <p:nvPr/>
        </p:nvGrpSpPr>
        <p:grpSpPr>
          <a:xfrm flipH="1" flipV="1">
            <a:off x="3456237" y="3124202"/>
            <a:ext cx="1365933" cy="783510"/>
            <a:chOff x="3587067" y="3069967"/>
            <a:chExt cx="1365933" cy="587633"/>
          </a:xfrm>
        </p:grpSpPr>
        <p:grpSp>
          <p:nvGrpSpPr>
            <p:cNvPr id="60" name="Group 48">
              <a:extLst>
                <a:ext uri="{FF2B5EF4-FFF2-40B4-BE49-F238E27FC236}">
                  <a16:creationId xmlns:a16="http://schemas.microsoft.com/office/drawing/2014/main" id="{F54B7028-B41B-E2B3-3595-5FB3DF510388}"/>
                </a:ext>
              </a:extLst>
            </p:cNvPr>
            <p:cNvGrpSpPr/>
            <p:nvPr/>
          </p:nvGrpSpPr>
          <p:grpSpPr>
            <a:xfrm>
              <a:off x="3886200" y="3276600"/>
              <a:ext cx="1066800" cy="381000"/>
              <a:chOff x="4648200" y="2590800"/>
              <a:chExt cx="1066800" cy="381000"/>
            </a:xfrm>
          </p:grpSpPr>
          <p:cxnSp>
            <p:nvCxnSpPr>
              <p:cNvPr id="63" name="Straight Connector 62">
                <a:extLst>
                  <a:ext uri="{FF2B5EF4-FFF2-40B4-BE49-F238E27FC236}">
                    <a16:creationId xmlns:a16="http://schemas.microsoft.com/office/drawing/2014/main" id="{4D15EF8D-E601-D6BD-69A4-DB64F1EE9E8E}"/>
                  </a:ext>
                </a:extLst>
              </p:cNvPr>
              <p:cNvCxnSpPr/>
              <p:nvPr/>
            </p:nvCxnSpPr>
            <p:spPr>
              <a:xfrm flipH="1">
                <a:off x="5486400" y="28194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C30C2E5-DE38-8376-1DC8-A458D0CF8FC8}"/>
                  </a:ext>
                </a:extLst>
              </p:cNvPr>
              <p:cNvCxnSpPr/>
              <p:nvPr/>
            </p:nvCxnSpPr>
            <p:spPr>
              <a:xfrm flipH="1" flipV="1">
                <a:off x="5334000" y="2667000"/>
                <a:ext cx="15240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5345796-C557-891A-2066-3C0752BE4C2E}"/>
                  </a:ext>
                </a:extLst>
              </p:cNvPr>
              <p:cNvCxnSpPr/>
              <p:nvPr/>
            </p:nvCxnSpPr>
            <p:spPr>
              <a:xfrm flipH="1">
                <a:off x="5257800" y="2667000"/>
                <a:ext cx="76200" cy="304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534CC3A-5627-6C22-F756-D67ED1D05846}"/>
                  </a:ext>
                </a:extLst>
              </p:cNvPr>
              <p:cNvCxnSpPr/>
              <p:nvPr/>
            </p:nvCxnSpPr>
            <p:spPr>
              <a:xfrm flipH="1" flipV="1">
                <a:off x="5105400" y="2743200"/>
                <a:ext cx="1524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3A5C8F0-46BC-68F1-FAF4-4FD05B9FCAB5}"/>
                  </a:ext>
                </a:extLst>
              </p:cNvPr>
              <p:cNvCxnSpPr/>
              <p:nvPr/>
            </p:nvCxnSpPr>
            <p:spPr>
              <a:xfrm flipH="1">
                <a:off x="5029200" y="2743200"/>
                <a:ext cx="762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797E27-DBBE-D9D6-4000-96478103A45C}"/>
                  </a:ext>
                </a:extLst>
              </p:cNvPr>
              <p:cNvCxnSpPr/>
              <p:nvPr/>
            </p:nvCxnSpPr>
            <p:spPr>
              <a:xfrm flipH="1" flipV="1">
                <a:off x="4876800" y="2743200"/>
                <a:ext cx="1524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55">
                <a:extLst>
                  <a:ext uri="{FF2B5EF4-FFF2-40B4-BE49-F238E27FC236}">
                    <a16:creationId xmlns:a16="http://schemas.microsoft.com/office/drawing/2014/main" id="{AFBA6CE8-CF54-6635-1954-79A9716D8CE6}"/>
                  </a:ext>
                </a:extLst>
              </p:cNvPr>
              <p:cNvCxnSpPr/>
              <p:nvPr/>
            </p:nvCxnSpPr>
            <p:spPr>
              <a:xfrm flipH="1">
                <a:off x="4800600" y="2743200"/>
                <a:ext cx="762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23DD8F0-E30C-C545-419C-AC7CA738C244}"/>
                  </a:ext>
                </a:extLst>
              </p:cNvPr>
              <p:cNvCxnSpPr/>
              <p:nvPr/>
            </p:nvCxnSpPr>
            <p:spPr>
              <a:xfrm flipH="1" flipV="1">
                <a:off x="4648200" y="2743200"/>
                <a:ext cx="15240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59D426D-2F63-597A-5AC0-91E748D78790}"/>
                  </a:ext>
                </a:extLst>
              </p:cNvPr>
              <p:cNvCxnSpPr/>
              <p:nvPr/>
            </p:nvCxnSpPr>
            <p:spPr>
              <a:xfrm flipV="1">
                <a:off x="4876800" y="2590800"/>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9D04A61-AF35-09D1-6D23-C76AEECD4610}"/>
                  </a:ext>
                </a:extLst>
              </p:cNvPr>
              <p:cNvCxnSpPr/>
              <p:nvPr/>
            </p:nvCxnSpPr>
            <p:spPr>
              <a:xfrm flipV="1">
                <a:off x="4648200" y="2590800"/>
                <a:ext cx="0" cy="152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71C4C5F9-CB1A-0227-6CDD-1343E4B2632B}"/>
                </a:ext>
              </a:extLst>
            </p:cNvPr>
            <p:cNvSpPr txBox="1"/>
            <p:nvPr/>
          </p:nvSpPr>
          <p:spPr>
            <a:xfrm>
              <a:off x="3914333" y="3069967"/>
              <a:ext cx="505267" cy="276999"/>
            </a:xfrm>
            <a:prstGeom prst="rect">
              <a:avLst/>
            </a:prstGeom>
            <a:noFill/>
          </p:spPr>
          <p:txBody>
            <a:bodyPr wrap="none" rtlCol="0">
              <a:spAutoFit/>
            </a:bodyPr>
            <a:lstStyle/>
            <a:p>
              <a:r>
                <a:rPr lang="en-US" dirty="0"/>
                <a:t>SH</a:t>
              </a:r>
            </a:p>
          </p:txBody>
        </p:sp>
        <p:sp>
          <p:nvSpPr>
            <p:cNvPr id="62" name="TextBox 61">
              <a:extLst>
                <a:ext uri="{FF2B5EF4-FFF2-40B4-BE49-F238E27FC236}">
                  <a16:creationId xmlns:a16="http://schemas.microsoft.com/office/drawing/2014/main" id="{6C4C322A-1923-D452-B5E4-4AE2CDBBD318}"/>
                </a:ext>
              </a:extLst>
            </p:cNvPr>
            <p:cNvSpPr txBox="1"/>
            <p:nvPr/>
          </p:nvSpPr>
          <p:spPr>
            <a:xfrm>
              <a:off x="3587067" y="3069967"/>
              <a:ext cx="505267" cy="276999"/>
            </a:xfrm>
            <a:prstGeom prst="rect">
              <a:avLst/>
            </a:prstGeom>
            <a:noFill/>
          </p:spPr>
          <p:txBody>
            <a:bodyPr wrap="none" rtlCol="0">
              <a:spAutoFit/>
            </a:bodyPr>
            <a:lstStyle/>
            <a:p>
              <a:r>
                <a:rPr lang="en-US" dirty="0"/>
                <a:t>SH</a:t>
              </a:r>
            </a:p>
          </p:txBody>
        </p:sp>
      </p:grpSp>
      <p:sp>
        <p:nvSpPr>
          <p:cNvPr id="73" name="Freeform 70">
            <a:extLst>
              <a:ext uri="{FF2B5EF4-FFF2-40B4-BE49-F238E27FC236}">
                <a16:creationId xmlns:a16="http://schemas.microsoft.com/office/drawing/2014/main" id="{9F12394C-A5E4-140D-5E93-AFF2A720966E}"/>
              </a:ext>
            </a:extLst>
          </p:cNvPr>
          <p:cNvSpPr/>
          <p:nvPr/>
        </p:nvSpPr>
        <p:spPr>
          <a:xfrm>
            <a:off x="3227637" y="4068483"/>
            <a:ext cx="1272988" cy="1171388"/>
          </a:xfrm>
          <a:custGeom>
            <a:avLst/>
            <a:gdLst>
              <a:gd name="connsiteX0" fmla="*/ 1272988 w 1272988"/>
              <a:gd name="connsiteY0" fmla="*/ 0 h 878541"/>
              <a:gd name="connsiteX1" fmla="*/ 878541 w 1272988"/>
              <a:gd name="connsiteY1" fmla="*/ 699247 h 878541"/>
              <a:gd name="connsiteX2" fmla="*/ 0 w 1272988"/>
              <a:gd name="connsiteY2" fmla="*/ 878541 h 878541"/>
            </a:gdLst>
            <a:ahLst/>
            <a:cxnLst>
              <a:cxn ang="0">
                <a:pos x="connsiteX0" y="connsiteY0"/>
              </a:cxn>
              <a:cxn ang="0">
                <a:pos x="connsiteX1" y="connsiteY1"/>
              </a:cxn>
              <a:cxn ang="0">
                <a:pos x="connsiteX2" y="connsiteY2"/>
              </a:cxn>
            </a:cxnLst>
            <a:rect l="l" t="t" r="r" b="b"/>
            <a:pathLst>
              <a:path w="1272988" h="878541">
                <a:moveTo>
                  <a:pt x="1272988" y="0"/>
                </a:moveTo>
                <a:cubicBezTo>
                  <a:pt x="1181847" y="276412"/>
                  <a:pt x="1090706" y="552824"/>
                  <a:pt x="878541" y="699247"/>
                </a:cubicBezTo>
                <a:cubicBezTo>
                  <a:pt x="666376" y="845671"/>
                  <a:pt x="333188" y="862106"/>
                  <a:pt x="0" y="878541"/>
                </a:cubicBezTo>
              </a:path>
            </a:pathLst>
          </a:custGeom>
          <a:ln>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4" name="Freeform 71">
            <a:extLst>
              <a:ext uri="{FF2B5EF4-FFF2-40B4-BE49-F238E27FC236}">
                <a16:creationId xmlns:a16="http://schemas.microsoft.com/office/drawing/2014/main" id="{57210EB0-1A2D-664F-B1B8-62980E5B11B6}"/>
              </a:ext>
            </a:extLst>
          </p:cNvPr>
          <p:cNvSpPr/>
          <p:nvPr/>
        </p:nvSpPr>
        <p:spPr>
          <a:xfrm>
            <a:off x="1681226" y="3805517"/>
            <a:ext cx="748553" cy="1290917"/>
          </a:xfrm>
          <a:custGeom>
            <a:avLst/>
            <a:gdLst>
              <a:gd name="connsiteX0" fmla="*/ 748553 w 748553"/>
              <a:gd name="connsiteY0" fmla="*/ 968188 h 968188"/>
              <a:gd name="connsiteX1" fmla="*/ 103094 w 748553"/>
              <a:gd name="connsiteY1" fmla="*/ 555812 h 968188"/>
              <a:gd name="connsiteX2" fmla="*/ 129988 w 748553"/>
              <a:gd name="connsiteY2" fmla="*/ 0 h 968188"/>
            </a:gdLst>
            <a:ahLst/>
            <a:cxnLst>
              <a:cxn ang="0">
                <a:pos x="connsiteX0" y="connsiteY0"/>
              </a:cxn>
              <a:cxn ang="0">
                <a:pos x="connsiteX1" y="connsiteY1"/>
              </a:cxn>
              <a:cxn ang="0">
                <a:pos x="connsiteX2" y="connsiteY2"/>
              </a:cxn>
            </a:cxnLst>
            <a:rect l="l" t="t" r="r" b="b"/>
            <a:pathLst>
              <a:path w="748553" h="968188">
                <a:moveTo>
                  <a:pt x="748553" y="968188"/>
                </a:moveTo>
                <a:cubicBezTo>
                  <a:pt x="477370" y="842682"/>
                  <a:pt x="206188" y="717177"/>
                  <a:pt x="103094" y="555812"/>
                </a:cubicBezTo>
                <a:cubicBezTo>
                  <a:pt x="0" y="394447"/>
                  <a:pt x="64994" y="197223"/>
                  <a:pt x="129988" y="0"/>
                </a:cubicBezTo>
              </a:path>
            </a:pathLst>
          </a:custGeom>
          <a:ln>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5" name="Freeform 72">
            <a:extLst>
              <a:ext uri="{FF2B5EF4-FFF2-40B4-BE49-F238E27FC236}">
                <a16:creationId xmlns:a16="http://schemas.microsoft.com/office/drawing/2014/main" id="{EB842F98-DB9A-9D80-25D9-0DA9B38B8EA5}"/>
              </a:ext>
            </a:extLst>
          </p:cNvPr>
          <p:cNvSpPr/>
          <p:nvPr/>
        </p:nvSpPr>
        <p:spPr>
          <a:xfrm>
            <a:off x="1170238" y="3937000"/>
            <a:ext cx="633505" cy="956235"/>
          </a:xfrm>
          <a:custGeom>
            <a:avLst/>
            <a:gdLst>
              <a:gd name="connsiteX0" fmla="*/ 466164 w 633505"/>
              <a:gd name="connsiteY0" fmla="*/ 717176 h 717176"/>
              <a:gd name="connsiteX1" fmla="*/ 555811 w 633505"/>
              <a:gd name="connsiteY1" fmla="*/ 206188 h 717176"/>
              <a:gd name="connsiteX2" fmla="*/ 0 w 633505"/>
              <a:gd name="connsiteY2" fmla="*/ 0 h 717176"/>
            </a:gdLst>
            <a:ahLst/>
            <a:cxnLst>
              <a:cxn ang="0">
                <a:pos x="connsiteX0" y="connsiteY0"/>
              </a:cxn>
              <a:cxn ang="0">
                <a:pos x="connsiteX1" y="connsiteY1"/>
              </a:cxn>
              <a:cxn ang="0">
                <a:pos x="connsiteX2" y="connsiteY2"/>
              </a:cxn>
            </a:cxnLst>
            <a:rect l="l" t="t" r="r" b="b"/>
            <a:pathLst>
              <a:path w="633505" h="717176">
                <a:moveTo>
                  <a:pt x="466164" y="717176"/>
                </a:moveTo>
                <a:cubicBezTo>
                  <a:pt x="549834" y="521446"/>
                  <a:pt x="633505" y="325717"/>
                  <a:pt x="555811" y="206188"/>
                </a:cubicBezTo>
                <a:cubicBezTo>
                  <a:pt x="478117" y="86659"/>
                  <a:pt x="239058" y="43329"/>
                  <a:pt x="0" y="0"/>
                </a:cubicBezTo>
              </a:path>
            </a:pathLst>
          </a:custGeom>
          <a:ln>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6" name="Freeform 73">
            <a:extLst>
              <a:ext uri="{FF2B5EF4-FFF2-40B4-BE49-F238E27FC236}">
                <a16:creationId xmlns:a16="http://schemas.microsoft.com/office/drawing/2014/main" id="{7852DAC1-B304-88D8-AC4F-003B41C5D180}"/>
              </a:ext>
            </a:extLst>
          </p:cNvPr>
          <p:cNvSpPr/>
          <p:nvPr/>
        </p:nvSpPr>
        <p:spPr>
          <a:xfrm>
            <a:off x="2044296" y="1817346"/>
            <a:ext cx="2286000" cy="1043889"/>
          </a:xfrm>
          <a:custGeom>
            <a:avLst/>
            <a:gdLst>
              <a:gd name="connsiteX0" fmla="*/ 0 w 2286000"/>
              <a:gd name="connsiteY0" fmla="*/ 65741 h 782917"/>
              <a:gd name="connsiteX1" fmla="*/ 1192306 w 2286000"/>
              <a:gd name="connsiteY1" fmla="*/ 119529 h 782917"/>
              <a:gd name="connsiteX2" fmla="*/ 2286000 w 2286000"/>
              <a:gd name="connsiteY2" fmla="*/ 782917 h 782917"/>
            </a:gdLst>
            <a:ahLst/>
            <a:cxnLst>
              <a:cxn ang="0">
                <a:pos x="connsiteX0" y="connsiteY0"/>
              </a:cxn>
              <a:cxn ang="0">
                <a:pos x="connsiteX1" y="connsiteY1"/>
              </a:cxn>
              <a:cxn ang="0">
                <a:pos x="connsiteX2" y="connsiteY2"/>
              </a:cxn>
            </a:cxnLst>
            <a:rect l="l" t="t" r="r" b="b"/>
            <a:pathLst>
              <a:path w="2286000" h="782917">
                <a:moveTo>
                  <a:pt x="0" y="65741"/>
                </a:moveTo>
                <a:cubicBezTo>
                  <a:pt x="405653" y="32870"/>
                  <a:pt x="811306" y="0"/>
                  <a:pt x="1192306" y="119529"/>
                </a:cubicBezTo>
                <a:cubicBezTo>
                  <a:pt x="1573306" y="239058"/>
                  <a:pt x="1929653" y="510987"/>
                  <a:pt x="2286000" y="782917"/>
                </a:cubicBezTo>
              </a:path>
            </a:pathLst>
          </a:custGeom>
          <a:ln>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AE4311E6-419E-B46F-814E-83CE963DD4F7}"/>
              </a:ext>
            </a:extLst>
          </p:cNvPr>
          <p:cNvSpPr txBox="1"/>
          <p:nvPr/>
        </p:nvSpPr>
        <p:spPr>
          <a:xfrm>
            <a:off x="3005587" y="480539"/>
            <a:ext cx="603050" cy="369332"/>
          </a:xfrm>
          <a:prstGeom prst="rect">
            <a:avLst/>
          </a:prstGeom>
          <a:solidFill>
            <a:srgbClr val="16D836"/>
          </a:solidFill>
        </p:spPr>
        <p:txBody>
          <a:bodyPr wrap="square" rtlCol="0">
            <a:spAutoFit/>
          </a:bodyPr>
          <a:lstStyle/>
          <a:p>
            <a:r>
              <a:rPr lang="en-US" dirty="0"/>
              <a:t>NH</a:t>
            </a:r>
            <a:r>
              <a:rPr lang="en-US" baseline="-25000" dirty="0"/>
              <a:t>3</a:t>
            </a:r>
          </a:p>
        </p:txBody>
      </p:sp>
      <p:sp>
        <p:nvSpPr>
          <p:cNvPr id="78" name="TextBox 77">
            <a:extLst>
              <a:ext uri="{FF2B5EF4-FFF2-40B4-BE49-F238E27FC236}">
                <a16:creationId xmlns:a16="http://schemas.microsoft.com/office/drawing/2014/main" id="{30784553-68C4-CFBA-BAFA-D9DAEFD626C0}"/>
              </a:ext>
            </a:extLst>
          </p:cNvPr>
          <p:cNvSpPr txBox="1"/>
          <p:nvPr/>
        </p:nvSpPr>
        <p:spPr>
          <a:xfrm>
            <a:off x="1943812" y="802957"/>
            <a:ext cx="1077539" cy="369332"/>
          </a:xfrm>
          <a:prstGeom prst="rect">
            <a:avLst/>
          </a:prstGeom>
          <a:noFill/>
        </p:spPr>
        <p:txBody>
          <a:bodyPr wrap="square" rtlCol="0">
            <a:spAutoFit/>
          </a:bodyPr>
          <a:lstStyle/>
          <a:p>
            <a:r>
              <a:rPr lang="en-US" dirty="0"/>
              <a:t>H</a:t>
            </a:r>
            <a:r>
              <a:rPr lang="en-US" baseline="-25000" dirty="0"/>
              <a:t>4</a:t>
            </a:r>
            <a:r>
              <a:rPr lang="en-US" dirty="0"/>
              <a:t>-folate</a:t>
            </a:r>
            <a:endParaRPr lang="en-US" baseline="-25000" dirty="0"/>
          </a:p>
        </p:txBody>
      </p:sp>
      <p:sp>
        <p:nvSpPr>
          <p:cNvPr id="79" name="TextBox 78">
            <a:extLst>
              <a:ext uri="{FF2B5EF4-FFF2-40B4-BE49-F238E27FC236}">
                <a16:creationId xmlns:a16="http://schemas.microsoft.com/office/drawing/2014/main" id="{CE81F826-5CCA-60A1-D0DE-267988E3E88B}"/>
              </a:ext>
            </a:extLst>
          </p:cNvPr>
          <p:cNvSpPr txBox="1"/>
          <p:nvPr/>
        </p:nvSpPr>
        <p:spPr>
          <a:xfrm>
            <a:off x="3380037" y="990600"/>
            <a:ext cx="1446358" cy="369332"/>
          </a:xfrm>
          <a:prstGeom prst="rect">
            <a:avLst/>
          </a:prstGeom>
          <a:solidFill>
            <a:schemeClr val="accent4">
              <a:lumMod val="60000"/>
              <a:lumOff val="40000"/>
            </a:schemeClr>
          </a:solidFill>
        </p:spPr>
        <p:txBody>
          <a:bodyPr wrap="square" rtlCol="0">
            <a:spAutoFit/>
          </a:bodyPr>
          <a:lstStyle/>
          <a:p>
            <a:r>
              <a:rPr lang="en-US" dirty="0"/>
              <a:t>CH</a:t>
            </a:r>
            <a:r>
              <a:rPr lang="en-US" baseline="-25000" dirty="0"/>
              <a:t>2</a:t>
            </a:r>
            <a:r>
              <a:rPr lang="en-US" dirty="0"/>
              <a:t>=H</a:t>
            </a:r>
            <a:r>
              <a:rPr lang="en-US" baseline="-25000" dirty="0"/>
              <a:t>4</a:t>
            </a:r>
            <a:r>
              <a:rPr lang="en-US" dirty="0"/>
              <a:t>folate</a:t>
            </a:r>
            <a:endParaRPr lang="en-US" baseline="-25000" dirty="0"/>
          </a:p>
        </p:txBody>
      </p:sp>
      <p:sp>
        <p:nvSpPr>
          <p:cNvPr id="80" name="Freeform 77">
            <a:extLst>
              <a:ext uri="{FF2B5EF4-FFF2-40B4-BE49-F238E27FC236}">
                <a16:creationId xmlns:a16="http://schemas.microsoft.com/office/drawing/2014/main" id="{D13C5E91-0E98-8561-F007-DEBCCA913ACA}"/>
              </a:ext>
            </a:extLst>
          </p:cNvPr>
          <p:cNvSpPr/>
          <p:nvPr/>
        </p:nvSpPr>
        <p:spPr>
          <a:xfrm>
            <a:off x="2026366" y="1259542"/>
            <a:ext cx="1927412" cy="757020"/>
          </a:xfrm>
          <a:custGeom>
            <a:avLst/>
            <a:gdLst>
              <a:gd name="connsiteX0" fmla="*/ 0 w 1927412"/>
              <a:gd name="connsiteY0" fmla="*/ 0 h 567765"/>
              <a:gd name="connsiteX1" fmla="*/ 1210236 w 1927412"/>
              <a:gd name="connsiteY1" fmla="*/ 546847 h 567765"/>
              <a:gd name="connsiteX2" fmla="*/ 1927412 w 1927412"/>
              <a:gd name="connsiteY2" fmla="*/ 125506 h 567765"/>
            </a:gdLst>
            <a:ahLst/>
            <a:cxnLst>
              <a:cxn ang="0">
                <a:pos x="connsiteX0" y="connsiteY0"/>
              </a:cxn>
              <a:cxn ang="0">
                <a:pos x="connsiteX1" y="connsiteY1"/>
              </a:cxn>
              <a:cxn ang="0">
                <a:pos x="connsiteX2" y="connsiteY2"/>
              </a:cxn>
            </a:cxnLst>
            <a:rect l="l" t="t" r="r" b="b"/>
            <a:pathLst>
              <a:path w="1927412" h="567765">
                <a:moveTo>
                  <a:pt x="0" y="0"/>
                </a:moveTo>
                <a:cubicBezTo>
                  <a:pt x="444500" y="262964"/>
                  <a:pt x="889001" y="525929"/>
                  <a:pt x="1210236" y="546847"/>
                </a:cubicBezTo>
                <a:cubicBezTo>
                  <a:pt x="1531471" y="567765"/>
                  <a:pt x="1729441" y="346635"/>
                  <a:pt x="1927412" y="125506"/>
                </a:cubicBezTo>
              </a:path>
            </a:pathLst>
          </a:custGeom>
          <a:ln>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1" name="Freeform 78">
            <a:extLst>
              <a:ext uri="{FF2B5EF4-FFF2-40B4-BE49-F238E27FC236}">
                <a16:creationId xmlns:a16="http://schemas.microsoft.com/office/drawing/2014/main" id="{2ABCC75B-737E-4E1A-0DEF-BC0D33C53D01}"/>
              </a:ext>
            </a:extLst>
          </p:cNvPr>
          <p:cNvSpPr/>
          <p:nvPr/>
        </p:nvSpPr>
        <p:spPr>
          <a:xfrm>
            <a:off x="3151437" y="889001"/>
            <a:ext cx="304801" cy="1099671"/>
          </a:xfrm>
          <a:custGeom>
            <a:avLst/>
            <a:gdLst>
              <a:gd name="connsiteX0" fmla="*/ 0 w 491565"/>
              <a:gd name="connsiteY0" fmla="*/ 663388 h 663388"/>
              <a:gd name="connsiteX1" fmla="*/ 421341 w 491565"/>
              <a:gd name="connsiteY1" fmla="*/ 322729 h 663388"/>
              <a:gd name="connsiteX2" fmla="*/ 421341 w 491565"/>
              <a:gd name="connsiteY2" fmla="*/ 0 h 663388"/>
            </a:gdLst>
            <a:ahLst/>
            <a:cxnLst>
              <a:cxn ang="0">
                <a:pos x="connsiteX0" y="connsiteY0"/>
              </a:cxn>
              <a:cxn ang="0">
                <a:pos x="connsiteX1" y="connsiteY1"/>
              </a:cxn>
              <a:cxn ang="0">
                <a:pos x="connsiteX2" y="connsiteY2"/>
              </a:cxn>
            </a:cxnLst>
            <a:rect l="l" t="t" r="r" b="b"/>
            <a:pathLst>
              <a:path w="491565" h="663388">
                <a:moveTo>
                  <a:pt x="0" y="663388"/>
                </a:moveTo>
                <a:cubicBezTo>
                  <a:pt x="175559" y="548341"/>
                  <a:pt x="351118" y="433294"/>
                  <a:pt x="421341" y="322729"/>
                </a:cubicBezTo>
                <a:cubicBezTo>
                  <a:pt x="491565" y="212164"/>
                  <a:pt x="456453" y="106082"/>
                  <a:pt x="421341" y="0"/>
                </a:cubicBezTo>
              </a:path>
            </a:pathLst>
          </a:custGeom>
          <a:ln>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26E81759-449D-A3B2-3D32-74999662A9DC}"/>
              </a:ext>
            </a:extLst>
          </p:cNvPr>
          <p:cNvSpPr txBox="1"/>
          <p:nvPr/>
        </p:nvSpPr>
        <p:spPr>
          <a:xfrm>
            <a:off x="4599237" y="4358957"/>
            <a:ext cx="671979" cy="369332"/>
          </a:xfrm>
          <a:prstGeom prst="rect">
            <a:avLst/>
          </a:prstGeom>
          <a:noFill/>
        </p:spPr>
        <p:txBody>
          <a:bodyPr wrap="square" rtlCol="0">
            <a:spAutoFit/>
          </a:bodyPr>
          <a:lstStyle/>
          <a:p>
            <a:r>
              <a:rPr lang="en-US" dirty="0"/>
              <a:t>NAD</a:t>
            </a:r>
            <a:endParaRPr lang="en-US" baseline="-25000" dirty="0"/>
          </a:p>
        </p:txBody>
      </p:sp>
      <p:sp>
        <p:nvSpPr>
          <p:cNvPr id="83" name="TextBox 82">
            <a:extLst>
              <a:ext uri="{FF2B5EF4-FFF2-40B4-BE49-F238E27FC236}">
                <a16:creationId xmlns:a16="http://schemas.microsoft.com/office/drawing/2014/main" id="{2C6898DD-3609-6880-6ECF-65B05BDCFCE4}"/>
              </a:ext>
            </a:extLst>
          </p:cNvPr>
          <p:cNvSpPr txBox="1"/>
          <p:nvPr/>
        </p:nvSpPr>
        <p:spPr>
          <a:xfrm>
            <a:off x="3151438" y="5781357"/>
            <a:ext cx="1358064" cy="369332"/>
          </a:xfrm>
          <a:prstGeom prst="rect">
            <a:avLst/>
          </a:prstGeom>
          <a:noFill/>
        </p:spPr>
        <p:txBody>
          <a:bodyPr wrap="square" rtlCol="0">
            <a:spAutoFit/>
          </a:bodyPr>
          <a:lstStyle/>
          <a:p>
            <a:r>
              <a:rPr lang="en-US" dirty="0"/>
              <a:t>NADH + H</a:t>
            </a:r>
            <a:r>
              <a:rPr lang="en-US" baseline="30000" dirty="0"/>
              <a:t>+</a:t>
            </a:r>
          </a:p>
        </p:txBody>
      </p:sp>
      <p:sp>
        <p:nvSpPr>
          <p:cNvPr id="84" name="Freeform 81">
            <a:extLst>
              <a:ext uri="{FF2B5EF4-FFF2-40B4-BE49-F238E27FC236}">
                <a16:creationId xmlns:a16="http://schemas.microsoft.com/office/drawing/2014/main" id="{ACF5A655-BD6D-D2B7-ACAC-B257D4668245}"/>
              </a:ext>
            </a:extLst>
          </p:cNvPr>
          <p:cNvSpPr/>
          <p:nvPr/>
        </p:nvSpPr>
        <p:spPr>
          <a:xfrm>
            <a:off x="3747591" y="4707965"/>
            <a:ext cx="851647" cy="1057835"/>
          </a:xfrm>
          <a:custGeom>
            <a:avLst/>
            <a:gdLst>
              <a:gd name="connsiteX0" fmla="*/ 1066800 w 1066800"/>
              <a:gd name="connsiteY0" fmla="*/ 0 h 824752"/>
              <a:gd name="connsiteX1" fmla="*/ 403412 w 1066800"/>
              <a:gd name="connsiteY1" fmla="*/ 286870 h 824752"/>
              <a:gd name="connsiteX2" fmla="*/ 0 w 1066800"/>
              <a:gd name="connsiteY2" fmla="*/ 824752 h 824752"/>
            </a:gdLst>
            <a:ahLst/>
            <a:cxnLst>
              <a:cxn ang="0">
                <a:pos x="connsiteX0" y="connsiteY0"/>
              </a:cxn>
              <a:cxn ang="0">
                <a:pos x="connsiteX1" y="connsiteY1"/>
              </a:cxn>
              <a:cxn ang="0">
                <a:pos x="connsiteX2" y="connsiteY2"/>
              </a:cxn>
            </a:cxnLst>
            <a:rect l="l" t="t" r="r" b="b"/>
            <a:pathLst>
              <a:path w="1066800" h="824752">
                <a:moveTo>
                  <a:pt x="1066800" y="0"/>
                </a:moveTo>
                <a:cubicBezTo>
                  <a:pt x="824006" y="74705"/>
                  <a:pt x="581212" y="149411"/>
                  <a:pt x="403412" y="286870"/>
                </a:cubicBezTo>
                <a:cubicBezTo>
                  <a:pt x="225612" y="424329"/>
                  <a:pt x="112806" y="624540"/>
                  <a:pt x="0" y="824752"/>
                </a:cubicBezTo>
              </a:path>
            </a:pathLst>
          </a:custGeom>
          <a:ln>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6977F577-2E70-99AD-0DCB-1EE30570646C}"/>
              </a:ext>
            </a:extLst>
          </p:cNvPr>
          <p:cNvSpPr txBox="1"/>
          <p:nvPr/>
        </p:nvSpPr>
        <p:spPr>
          <a:xfrm>
            <a:off x="5165545" y="3124200"/>
            <a:ext cx="1031051" cy="369332"/>
          </a:xfrm>
          <a:prstGeom prst="rect">
            <a:avLst/>
          </a:prstGeom>
          <a:noFill/>
        </p:spPr>
        <p:txBody>
          <a:bodyPr wrap="square" rtlCol="0">
            <a:spAutoFit/>
          </a:bodyPr>
          <a:lstStyle/>
          <a:p>
            <a:r>
              <a:rPr lang="en-US" dirty="0" err="1"/>
              <a:t>Lipoyl</a:t>
            </a:r>
            <a:r>
              <a:rPr lang="en-US" dirty="0"/>
              <a:t>-H</a:t>
            </a:r>
          </a:p>
        </p:txBody>
      </p:sp>
      <p:sp>
        <p:nvSpPr>
          <p:cNvPr id="86" name="TextBox 85">
            <a:extLst>
              <a:ext uri="{FF2B5EF4-FFF2-40B4-BE49-F238E27FC236}">
                <a16:creationId xmlns:a16="http://schemas.microsoft.com/office/drawing/2014/main" id="{FB10ACA1-E900-2C9A-D161-D8C653662F29}"/>
              </a:ext>
            </a:extLst>
          </p:cNvPr>
          <p:cNvSpPr txBox="1"/>
          <p:nvPr/>
        </p:nvSpPr>
        <p:spPr>
          <a:xfrm>
            <a:off x="6504238" y="3124200"/>
            <a:ext cx="1338828" cy="369332"/>
          </a:xfrm>
          <a:prstGeom prst="rect">
            <a:avLst/>
          </a:prstGeom>
          <a:noFill/>
        </p:spPr>
        <p:txBody>
          <a:bodyPr wrap="square" rtlCol="0">
            <a:spAutoFit/>
          </a:bodyPr>
          <a:lstStyle/>
          <a:p>
            <a:r>
              <a:rPr lang="en-US" dirty="0" err="1"/>
              <a:t>Octanoyl</a:t>
            </a:r>
            <a:r>
              <a:rPr lang="en-US" dirty="0"/>
              <a:t>-H</a:t>
            </a:r>
          </a:p>
        </p:txBody>
      </p:sp>
      <p:cxnSp>
        <p:nvCxnSpPr>
          <p:cNvPr id="87" name="Straight Arrow Connector 86">
            <a:extLst>
              <a:ext uri="{FF2B5EF4-FFF2-40B4-BE49-F238E27FC236}">
                <a16:creationId xmlns:a16="http://schemas.microsoft.com/office/drawing/2014/main" id="{EACBD952-57CD-A676-8B0C-3036F565C44E}"/>
              </a:ext>
            </a:extLst>
          </p:cNvPr>
          <p:cNvCxnSpPr>
            <a:cxnSpLocks/>
          </p:cNvCxnSpPr>
          <p:nvPr/>
        </p:nvCxnSpPr>
        <p:spPr>
          <a:xfrm flipH="1">
            <a:off x="6071937" y="3370421"/>
            <a:ext cx="53340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8" name="Straight Arrow Connector 87">
            <a:extLst>
              <a:ext uri="{FF2B5EF4-FFF2-40B4-BE49-F238E27FC236}">
                <a16:creationId xmlns:a16="http://schemas.microsoft.com/office/drawing/2014/main" id="{11737A37-8ECC-0C22-33C2-8915265F3337}"/>
              </a:ext>
            </a:extLst>
          </p:cNvPr>
          <p:cNvCxnSpPr>
            <a:cxnSpLocks/>
          </p:cNvCxnSpPr>
          <p:nvPr/>
        </p:nvCxnSpPr>
        <p:spPr>
          <a:xfrm flipH="1">
            <a:off x="4675437" y="3370421"/>
            <a:ext cx="533400" cy="0"/>
          </a:xfrm>
          <a:prstGeom prst="straightConnector1">
            <a:avLst/>
          </a:prstGeom>
          <a:ln>
            <a:prstDash val="dash"/>
            <a:tailEnd type="triangle"/>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A625C078-B50C-A33E-151C-A5687AC62FA0}"/>
              </a:ext>
            </a:extLst>
          </p:cNvPr>
          <p:cNvSpPr txBox="1"/>
          <p:nvPr/>
        </p:nvSpPr>
        <p:spPr>
          <a:xfrm>
            <a:off x="8242663" y="3124200"/>
            <a:ext cx="838691" cy="369332"/>
          </a:xfrm>
          <a:prstGeom prst="rect">
            <a:avLst/>
          </a:prstGeom>
          <a:noFill/>
        </p:spPr>
        <p:txBody>
          <a:bodyPr wrap="square" rtlCol="0">
            <a:spAutoFit/>
          </a:bodyPr>
          <a:lstStyle/>
          <a:p>
            <a:r>
              <a:rPr lang="en-US" dirty="0"/>
              <a:t>Apo-H</a:t>
            </a:r>
          </a:p>
        </p:txBody>
      </p:sp>
      <p:sp>
        <p:nvSpPr>
          <p:cNvPr id="90" name="TextBox 89">
            <a:extLst>
              <a:ext uri="{FF2B5EF4-FFF2-40B4-BE49-F238E27FC236}">
                <a16:creationId xmlns:a16="http://schemas.microsoft.com/office/drawing/2014/main" id="{474CE247-1F16-43F7-7456-5466576CF689}"/>
              </a:ext>
            </a:extLst>
          </p:cNvPr>
          <p:cNvSpPr txBox="1"/>
          <p:nvPr/>
        </p:nvSpPr>
        <p:spPr>
          <a:xfrm>
            <a:off x="7190037" y="4653385"/>
            <a:ext cx="1903085" cy="369332"/>
          </a:xfrm>
          <a:prstGeom prst="rect">
            <a:avLst/>
          </a:prstGeom>
          <a:noFill/>
        </p:spPr>
        <p:txBody>
          <a:bodyPr wrap="square" rtlCol="0">
            <a:spAutoFit/>
          </a:bodyPr>
          <a:lstStyle/>
          <a:p>
            <a:r>
              <a:rPr lang="en-US" dirty="0" err="1"/>
              <a:t>Octanoyl-mtACP</a:t>
            </a:r>
            <a:endParaRPr lang="en-US" dirty="0"/>
          </a:p>
        </p:txBody>
      </p:sp>
      <p:cxnSp>
        <p:nvCxnSpPr>
          <p:cNvPr id="91" name="Straight Arrow Connector 90">
            <a:extLst>
              <a:ext uri="{FF2B5EF4-FFF2-40B4-BE49-F238E27FC236}">
                <a16:creationId xmlns:a16="http://schemas.microsoft.com/office/drawing/2014/main" id="{B6E62E45-A442-DE87-ADC6-4C07A146526A}"/>
              </a:ext>
            </a:extLst>
          </p:cNvPr>
          <p:cNvCxnSpPr>
            <a:cxnSpLocks/>
          </p:cNvCxnSpPr>
          <p:nvPr/>
        </p:nvCxnSpPr>
        <p:spPr>
          <a:xfrm flipV="1">
            <a:off x="8051106" y="5156200"/>
            <a:ext cx="0" cy="81280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92" name="TextBox 91">
            <a:extLst>
              <a:ext uri="{FF2B5EF4-FFF2-40B4-BE49-F238E27FC236}">
                <a16:creationId xmlns:a16="http://schemas.microsoft.com/office/drawing/2014/main" id="{766B459E-255B-3586-AB90-6FC6784A429E}"/>
              </a:ext>
            </a:extLst>
          </p:cNvPr>
          <p:cNvSpPr txBox="1"/>
          <p:nvPr/>
        </p:nvSpPr>
        <p:spPr>
          <a:xfrm>
            <a:off x="7552732" y="5882957"/>
            <a:ext cx="1133708" cy="369332"/>
          </a:xfrm>
          <a:prstGeom prst="rect">
            <a:avLst/>
          </a:prstGeom>
          <a:noFill/>
        </p:spPr>
        <p:txBody>
          <a:bodyPr wrap="square" rtlCol="0">
            <a:spAutoFit/>
          </a:bodyPr>
          <a:lstStyle/>
          <a:p>
            <a:r>
              <a:rPr lang="en-US" dirty="0" err="1"/>
              <a:t>mt</a:t>
            </a:r>
            <a:r>
              <a:rPr lang="en-US" dirty="0"/>
              <a:t> FAS II</a:t>
            </a:r>
          </a:p>
        </p:txBody>
      </p:sp>
      <p:grpSp>
        <p:nvGrpSpPr>
          <p:cNvPr id="93" name="Group 115">
            <a:extLst>
              <a:ext uri="{FF2B5EF4-FFF2-40B4-BE49-F238E27FC236}">
                <a16:creationId xmlns:a16="http://schemas.microsoft.com/office/drawing/2014/main" id="{A9898D48-BB94-9375-D180-1920C6A7B400}"/>
              </a:ext>
            </a:extLst>
          </p:cNvPr>
          <p:cNvGrpSpPr/>
          <p:nvPr/>
        </p:nvGrpSpPr>
        <p:grpSpPr>
          <a:xfrm>
            <a:off x="8028237" y="3699551"/>
            <a:ext cx="662097" cy="847049"/>
            <a:chOff x="7162800" y="3479513"/>
            <a:chExt cx="662097" cy="635287"/>
          </a:xfrm>
        </p:grpSpPr>
        <p:sp>
          <p:nvSpPr>
            <p:cNvPr id="94" name="Oval 93">
              <a:extLst>
                <a:ext uri="{FF2B5EF4-FFF2-40B4-BE49-F238E27FC236}">
                  <a16:creationId xmlns:a16="http://schemas.microsoft.com/office/drawing/2014/main" id="{9BADFD28-A60B-7B93-8BDB-06B640AEB471}"/>
                </a:ext>
              </a:extLst>
            </p:cNvPr>
            <p:cNvSpPr/>
            <p:nvPr/>
          </p:nvSpPr>
          <p:spPr>
            <a:xfrm>
              <a:off x="7187686" y="3479513"/>
              <a:ext cx="637211" cy="6352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E1C830DD-207D-6393-877B-651C1D0F7443}"/>
                </a:ext>
              </a:extLst>
            </p:cNvPr>
            <p:cNvSpPr txBox="1"/>
            <p:nvPr/>
          </p:nvSpPr>
          <p:spPr>
            <a:xfrm>
              <a:off x="7162800" y="3670198"/>
              <a:ext cx="631198" cy="253916"/>
            </a:xfrm>
            <a:prstGeom prst="rect">
              <a:avLst/>
            </a:prstGeom>
            <a:solidFill>
              <a:srgbClr val="FFFF00"/>
            </a:solidFill>
          </p:spPr>
          <p:txBody>
            <a:bodyPr wrap="none" rtlCol="0" anchor="ctr">
              <a:spAutoFit/>
            </a:bodyPr>
            <a:lstStyle/>
            <a:p>
              <a:r>
                <a:rPr lang="en-US" sz="1600" i="1" dirty="0"/>
                <a:t>LIPT2</a:t>
              </a:r>
            </a:p>
          </p:txBody>
        </p:sp>
      </p:grpSp>
      <p:grpSp>
        <p:nvGrpSpPr>
          <p:cNvPr id="96" name="Group 135">
            <a:extLst>
              <a:ext uri="{FF2B5EF4-FFF2-40B4-BE49-F238E27FC236}">
                <a16:creationId xmlns:a16="http://schemas.microsoft.com/office/drawing/2014/main" id="{CA6580E2-A31E-BE99-8F7E-5D53E60EC8A8}"/>
              </a:ext>
            </a:extLst>
          </p:cNvPr>
          <p:cNvGrpSpPr/>
          <p:nvPr/>
        </p:nvGrpSpPr>
        <p:grpSpPr>
          <a:xfrm>
            <a:off x="6047038" y="2480352"/>
            <a:ext cx="648471" cy="847049"/>
            <a:chOff x="6019800" y="2514600"/>
            <a:chExt cx="648471" cy="635287"/>
          </a:xfrm>
        </p:grpSpPr>
        <p:sp>
          <p:nvSpPr>
            <p:cNvPr id="97" name="Oval 96">
              <a:extLst>
                <a:ext uri="{FF2B5EF4-FFF2-40B4-BE49-F238E27FC236}">
                  <a16:creationId xmlns:a16="http://schemas.microsoft.com/office/drawing/2014/main" id="{000EAADE-C249-971D-430A-91CCDE4E3AB1}"/>
                </a:ext>
              </a:extLst>
            </p:cNvPr>
            <p:cNvSpPr/>
            <p:nvPr/>
          </p:nvSpPr>
          <p:spPr>
            <a:xfrm>
              <a:off x="6031060" y="2514600"/>
              <a:ext cx="637211" cy="6352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608DE35-55C9-1BAA-E5CB-DB6D91AB9AE0}"/>
                </a:ext>
              </a:extLst>
            </p:cNvPr>
            <p:cNvSpPr txBox="1"/>
            <p:nvPr/>
          </p:nvSpPr>
          <p:spPr>
            <a:xfrm>
              <a:off x="6019800" y="2705285"/>
              <a:ext cx="628698" cy="253916"/>
            </a:xfrm>
            <a:prstGeom prst="rect">
              <a:avLst/>
            </a:prstGeom>
            <a:solidFill>
              <a:srgbClr val="FFFF00"/>
            </a:solidFill>
          </p:spPr>
          <p:txBody>
            <a:bodyPr wrap="none" rtlCol="0" anchor="ctr">
              <a:spAutoFit/>
            </a:bodyPr>
            <a:lstStyle/>
            <a:p>
              <a:r>
                <a:rPr lang="en-US" sz="1600" i="1" dirty="0"/>
                <a:t>LIAS</a:t>
              </a:r>
            </a:p>
          </p:txBody>
        </p:sp>
      </p:grpSp>
      <p:grpSp>
        <p:nvGrpSpPr>
          <p:cNvPr id="99" name="Group 198">
            <a:extLst>
              <a:ext uri="{FF2B5EF4-FFF2-40B4-BE49-F238E27FC236}">
                <a16:creationId xmlns:a16="http://schemas.microsoft.com/office/drawing/2014/main" id="{CA110195-D2CC-18C9-8E63-8D9FA28C2165}"/>
              </a:ext>
            </a:extLst>
          </p:cNvPr>
          <p:cNvGrpSpPr/>
          <p:nvPr/>
        </p:nvGrpSpPr>
        <p:grpSpPr>
          <a:xfrm>
            <a:off x="7752552" y="3333378"/>
            <a:ext cx="533400" cy="1314823"/>
            <a:chOff x="7725315" y="3200400"/>
            <a:chExt cx="533400" cy="986117"/>
          </a:xfrm>
        </p:grpSpPr>
        <p:cxnSp>
          <p:nvCxnSpPr>
            <p:cNvPr id="100" name="Straight Arrow Connector 99">
              <a:extLst>
                <a:ext uri="{FF2B5EF4-FFF2-40B4-BE49-F238E27FC236}">
                  <a16:creationId xmlns:a16="http://schemas.microsoft.com/office/drawing/2014/main" id="{17A062E4-6840-68DC-ED8A-D63E1A527861}"/>
                </a:ext>
              </a:extLst>
            </p:cNvPr>
            <p:cNvCxnSpPr/>
            <p:nvPr/>
          </p:nvCxnSpPr>
          <p:spPr>
            <a:xfrm flipH="1">
              <a:off x="7725315" y="3200400"/>
              <a:ext cx="53340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01" name="Freeform 98">
              <a:extLst>
                <a:ext uri="{FF2B5EF4-FFF2-40B4-BE49-F238E27FC236}">
                  <a16:creationId xmlns:a16="http://schemas.microsoft.com/office/drawing/2014/main" id="{169783AA-E93C-0674-FA0A-3A5C4E5806E7}"/>
                </a:ext>
              </a:extLst>
            </p:cNvPr>
            <p:cNvSpPr/>
            <p:nvPr/>
          </p:nvSpPr>
          <p:spPr>
            <a:xfrm>
              <a:off x="7725315" y="3200400"/>
              <a:ext cx="292848" cy="986117"/>
            </a:xfrm>
            <a:custGeom>
              <a:avLst/>
              <a:gdLst>
                <a:gd name="connsiteX0" fmla="*/ 197223 w 292848"/>
                <a:gd name="connsiteY0" fmla="*/ 986117 h 986117"/>
                <a:gd name="connsiteX1" fmla="*/ 286871 w 292848"/>
                <a:gd name="connsiteY1" fmla="*/ 519952 h 986117"/>
                <a:gd name="connsiteX2" fmla="*/ 233082 w 292848"/>
                <a:gd name="connsiteY2" fmla="*/ 107576 h 986117"/>
                <a:gd name="connsiteX3" fmla="*/ 0 w 292848"/>
                <a:gd name="connsiteY3" fmla="*/ 0 h 986117"/>
              </a:gdLst>
              <a:ahLst/>
              <a:cxnLst>
                <a:cxn ang="0">
                  <a:pos x="connsiteX0" y="connsiteY0"/>
                </a:cxn>
                <a:cxn ang="0">
                  <a:pos x="connsiteX1" y="connsiteY1"/>
                </a:cxn>
                <a:cxn ang="0">
                  <a:pos x="connsiteX2" y="connsiteY2"/>
                </a:cxn>
                <a:cxn ang="0">
                  <a:pos x="connsiteX3" y="connsiteY3"/>
                </a:cxn>
              </a:cxnLst>
              <a:rect l="l" t="t" r="r" b="b"/>
              <a:pathLst>
                <a:path w="292848" h="986117">
                  <a:moveTo>
                    <a:pt x="197223" y="986117"/>
                  </a:moveTo>
                  <a:cubicBezTo>
                    <a:pt x="239059" y="826246"/>
                    <a:pt x="280895" y="666376"/>
                    <a:pt x="286871" y="519952"/>
                  </a:cubicBezTo>
                  <a:cubicBezTo>
                    <a:pt x="292848" y="373529"/>
                    <a:pt x="280894" y="194235"/>
                    <a:pt x="233082" y="107576"/>
                  </a:cubicBezTo>
                  <a:cubicBezTo>
                    <a:pt x="185270" y="20917"/>
                    <a:pt x="92635" y="10458"/>
                    <a:pt x="0" y="0"/>
                  </a:cubicBezTo>
                </a:path>
              </a:pathLst>
            </a:custGeom>
            <a:ln>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102" name="TextBox 101">
            <a:extLst>
              <a:ext uri="{FF2B5EF4-FFF2-40B4-BE49-F238E27FC236}">
                <a16:creationId xmlns:a16="http://schemas.microsoft.com/office/drawing/2014/main" id="{D0776486-BCC4-0685-2439-9F5306115D28}"/>
              </a:ext>
            </a:extLst>
          </p:cNvPr>
          <p:cNvSpPr txBox="1"/>
          <p:nvPr/>
        </p:nvSpPr>
        <p:spPr>
          <a:xfrm>
            <a:off x="6657634" y="2526268"/>
            <a:ext cx="684803" cy="369332"/>
          </a:xfrm>
          <a:prstGeom prst="rect">
            <a:avLst/>
          </a:prstGeom>
          <a:noFill/>
        </p:spPr>
        <p:txBody>
          <a:bodyPr wrap="square" rtlCol="0">
            <a:spAutoFit/>
          </a:bodyPr>
          <a:lstStyle/>
          <a:p>
            <a:r>
              <a:rPr lang="en-US" dirty="0"/>
              <a:t>SAM</a:t>
            </a:r>
            <a:endParaRPr lang="en-US" baseline="-25000" dirty="0"/>
          </a:p>
        </p:txBody>
      </p:sp>
      <p:sp>
        <p:nvSpPr>
          <p:cNvPr id="103" name="TextBox 102">
            <a:extLst>
              <a:ext uri="{FF2B5EF4-FFF2-40B4-BE49-F238E27FC236}">
                <a16:creationId xmlns:a16="http://schemas.microsoft.com/office/drawing/2014/main" id="{C8122185-BF36-3DC0-2207-DF071EB4DF96}"/>
              </a:ext>
            </a:extLst>
          </p:cNvPr>
          <p:cNvSpPr txBox="1"/>
          <p:nvPr/>
        </p:nvSpPr>
        <p:spPr>
          <a:xfrm>
            <a:off x="6528047" y="1856026"/>
            <a:ext cx="864339" cy="646331"/>
          </a:xfrm>
          <a:prstGeom prst="rect">
            <a:avLst/>
          </a:prstGeom>
          <a:noFill/>
          <a:ln w="12700">
            <a:solidFill>
              <a:schemeClr val="dk1"/>
            </a:solidFill>
          </a:ln>
        </p:spPr>
        <p:txBody>
          <a:bodyPr wrap="square" rtlCol="0">
            <a:spAutoFit/>
          </a:bodyPr>
          <a:lstStyle/>
          <a:p>
            <a:r>
              <a:rPr lang="en-US" dirty="0"/>
              <a:t>Fe-S</a:t>
            </a:r>
          </a:p>
          <a:p>
            <a:r>
              <a:rPr lang="en-US" dirty="0"/>
              <a:t>cluster</a:t>
            </a:r>
            <a:endParaRPr lang="en-US" baseline="-25000" dirty="0"/>
          </a:p>
        </p:txBody>
      </p:sp>
      <p:cxnSp>
        <p:nvCxnSpPr>
          <p:cNvPr id="104" name="Straight Arrow Connector 103">
            <a:extLst>
              <a:ext uri="{FF2B5EF4-FFF2-40B4-BE49-F238E27FC236}">
                <a16:creationId xmlns:a16="http://schemas.microsoft.com/office/drawing/2014/main" id="{4D677D96-DD64-F2F9-66F2-AFD5B94732B6}"/>
              </a:ext>
            </a:extLst>
          </p:cNvPr>
          <p:cNvCxnSpPr>
            <a:cxnSpLocks/>
          </p:cNvCxnSpPr>
          <p:nvPr/>
        </p:nvCxnSpPr>
        <p:spPr>
          <a:xfrm flipH="1">
            <a:off x="7342437" y="482600"/>
            <a:ext cx="1066800" cy="182880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nvGrpSpPr>
          <p:cNvPr id="105" name="Group 180">
            <a:extLst>
              <a:ext uri="{FF2B5EF4-FFF2-40B4-BE49-F238E27FC236}">
                <a16:creationId xmlns:a16="http://schemas.microsoft.com/office/drawing/2014/main" id="{65437BDB-CB8B-2563-7E5E-23F4E28AD2CF}"/>
              </a:ext>
            </a:extLst>
          </p:cNvPr>
          <p:cNvGrpSpPr/>
          <p:nvPr/>
        </p:nvGrpSpPr>
        <p:grpSpPr>
          <a:xfrm>
            <a:off x="7705313" y="1498593"/>
            <a:ext cx="856325" cy="931755"/>
            <a:chOff x="7543804" y="1447795"/>
            <a:chExt cx="856325" cy="698816"/>
          </a:xfrm>
        </p:grpSpPr>
        <p:sp>
          <p:nvSpPr>
            <p:cNvPr id="106" name="Oval 105">
              <a:extLst>
                <a:ext uri="{FF2B5EF4-FFF2-40B4-BE49-F238E27FC236}">
                  <a16:creationId xmlns:a16="http://schemas.microsoft.com/office/drawing/2014/main" id="{11AD6805-94AD-44D5-34A6-330B719D6E7E}"/>
                </a:ext>
              </a:extLst>
            </p:cNvPr>
            <p:cNvSpPr>
              <a:spLocks noChangeAspect="1"/>
            </p:cNvSpPr>
            <p:nvPr/>
          </p:nvSpPr>
          <p:spPr>
            <a:xfrm>
              <a:off x="7560033" y="1447795"/>
              <a:ext cx="700932" cy="6988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1FDE79F0-A166-54C9-2762-7CD1284F3D5A}"/>
                </a:ext>
              </a:extLst>
            </p:cNvPr>
            <p:cNvSpPr txBox="1"/>
            <p:nvPr/>
          </p:nvSpPr>
          <p:spPr>
            <a:xfrm>
              <a:off x="7543804" y="1670245"/>
              <a:ext cx="856325" cy="253915"/>
            </a:xfrm>
            <a:prstGeom prst="rect">
              <a:avLst/>
            </a:prstGeom>
            <a:solidFill>
              <a:srgbClr val="FFFF00"/>
            </a:solidFill>
          </p:spPr>
          <p:txBody>
            <a:bodyPr wrap="none" rtlCol="0" anchor="ctr">
              <a:spAutoFit/>
            </a:bodyPr>
            <a:lstStyle/>
            <a:p>
              <a:r>
                <a:rPr lang="en-US" sz="1600" i="1" dirty="0"/>
                <a:t>GLRX5</a:t>
              </a:r>
            </a:p>
          </p:txBody>
        </p:sp>
      </p:grpSp>
      <p:grpSp>
        <p:nvGrpSpPr>
          <p:cNvPr id="108" name="Group 181">
            <a:extLst>
              <a:ext uri="{FF2B5EF4-FFF2-40B4-BE49-F238E27FC236}">
                <a16:creationId xmlns:a16="http://schemas.microsoft.com/office/drawing/2014/main" id="{37CE9F3B-A258-AB00-3D7A-A0E364A2B1EE}"/>
              </a:ext>
            </a:extLst>
          </p:cNvPr>
          <p:cNvGrpSpPr/>
          <p:nvPr/>
        </p:nvGrpSpPr>
        <p:grpSpPr>
          <a:xfrm>
            <a:off x="8040074" y="685800"/>
            <a:ext cx="845103" cy="931755"/>
            <a:chOff x="7819999" y="914395"/>
            <a:chExt cx="845103" cy="698816"/>
          </a:xfrm>
        </p:grpSpPr>
        <p:sp>
          <p:nvSpPr>
            <p:cNvPr id="109" name="Oval 108">
              <a:extLst>
                <a:ext uri="{FF2B5EF4-FFF2-40B4-BE49-F238E27FC236}">
                  <a16:creationId xmlns:a16="http://schemas.microsoft.com/office/drawing/2014/main" id="{7CBD7675-A562-63C8-84CF-7285C3BD60E3}"/>
                </a:ext>
              </a:extLst>
            </p:cNvPr>
            <p:cNvSpPr>
              <a:spLocks noChangeAspect="1"/>
            </p:cNvSpPr>
            <p:nvPr/>
          </p:nvSpPr>
          <p:spPr>
            <a:xfrm>
              <a:off x="7873650" y="914395"/>
              <a:ext cx="700932" cy="6988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C1C91078-C436-28FE-7B32-E321C6ABD3B4}"/>
                </a:ext>
              </a:extLst>
            </p:cNvPr>
            <p:cNvSpPr txBox="1"/>
            <p:nvPr/>
          </p:nvSpPr>
          <p:spPr>
            <a:xfrm>
              <a:off x="7819999" y="1136845"/>
              <a:ext cx="845103" cy="253915"/>
            </a:xfrm>
            <a:prstGeom prst="rect">
              <a:avLst/>
            </a:prstGeom>
            <a:solidFill>
              <a:srgbClr val="FFFF00"/>
            </a:solidFill>
          </p:spPr>
          <p:txBody>
            <a:bodyPr wrap="none" rtlCol="0" anchor="ctr">
              <a:spAutoFit/>
            </a:bodyPr>
            <a:lstStyle/>
            <a:p>
              <a:r>
                <a:rPr lang="en-US" sz="1600" i="1" dirty="0"/>
                <a:t>BOLA3</a:t>
              </a:r>
            </a:p>
          </p:txBody>
        </p:sp>
      </p:grpSp>
      <p:sp>
        <p:nvSpPr>
          <p:cNvPr id="111" name="TextBox 110">
            <a:extLst>
              <a:ext uri="{FF2B5EF4-FFF2-40B4-BE49-F238E27FC236}">
                <a16:creationId xmlns:a16="http://schemas.microsoft.com/office/drawing/2014/main" id="{CBF7469E-88CF-9E4F-5D1E-DAB46DC2C1F1}"/>
              </a:ext>
            </a:extLst>
          </p:cNvPr>
          <p:cNvSpPr txBox="1"/>
          <p:nvPr/>
        </p:nvSpPr>
        <p:spPr>
          <a:xfrm>
            <a:off x="8314908" y="1498600"/>
            <a:ext cx="684803" cy="369332"/>
          </a:xfrm>
          <a:prstGeom prst="rect">
            <a:avLst/>
          </a:prstGeom>
          <a:noFill/>
        </p:spPr>
        <p:txBody>
          <a:bodyPr wrap="square" rtlCol="0">
            <a:spAutoFit/>
          </a:bodyPr>
          <a:lstStyle/>
          <a:p>
            <a:r>
              <a:rPr lang="en-US" dirty="0"/>
              <a:t>GSH</a:t>
            </a:r>
            <a:endParaRPr lang="en-US" baseline="-25000" dirty="0"/>
          </a:p>
        </p:txBody>
      </p:sp>
      <p:grpSp>
        <p:nvGrpSpPr>
          <p:cNvPr id="112" name="Group 178">
            <a:extLst>
              <a:ext uri="{FF2B5EF4-FFF2-40B4-BE49-F238E27FC236}">
                <a16:creationId xmlns:a16="http://schemas.microsoft.com/office/drawing/2014/main" id="{00590464-12FA-8390-FA2A-BE29802CF298}"/>
              </a:ext>
            </a:extLst>
          </p:cNvPr>
          <p:cNvGrpSpPr/>
          <p:nvPr/>
        </p:nvGrpSpPr>
        <p:grpSpPr>
          <a:xfrm>
            <a:off x="7284365" y="152400"/>
            <a:ext cx="896271" cy="1129266"/>
            <a:chOff x="6871517" y="762001"/>
            <a:chExt cx="989192" cy="846950"/>
          </a:xfrm>
        </p:grpSpPr>
        <p:sp>
          <p:nvSpPr>
            <p:cNvPr id="113" name="Oval 112">
              <a:extLst>
                <a:ext uri="{FF2B5EF4-FFF2-40B4-BE49-F238E27FC236}">
                  <a16:creationId xmlns:a16="http://schemas.microsoft.com/office/drawing/2014/main" id="{59D1E4D4-F99F-0445-0947-5DBF21A40425}"/>
                </a:ext>
              </a:extLst>
            </p:cNvPr>
            <p:cNvSpPr/>
            <p:nvPr/>
          </p:nvSpPr>
          <p:spPr>
            <a:xfrm>
              <a:off x="6871517" y="762001"/>
              <a:ext cx="989192" cy="8469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B42B0773-FB00-2F86-305F-A24A267D0919}"/>
                </a:ext>
              </a:extLst>
            </p:cNvPr>
            <p:cNvSpPr txBox="1"/>
            <p:nvPr/>
          </p:nvSpPr>
          <p:spPr>
            <a:xfrm>
              <a:off x="6935610" y="876301"/>
              <a:ext cx="814454" cy="623248"/>
            </a:xfrm>
            <a:prstGeom prst="rect">
              <a:avLst/>
            </a:prstGeom>
            <a:noFill/>
          </p:spPr>
          <p:txBody>
            <a:bodyPr wrap="none" rtlCol="0" anchor="ctr">
              <a:spAutoFit/>
            </a:bodyPr>
            <a:lstStyle/>
            <a:p>
              <a:r>
                <a:rPr lang="en-US" sz="1600" i="1" dirty="0"/>
                <a:t>ISC1</a:t>
              </a:r>
            </a:p>
            <a:p>
              <a:r>
                <a:rPr lang="en-US" sz="1600" i="1" dirty="0"/>
                <a:t>HSPAS9</a:t>
              </a:r>
              <a:endParaRPr lang="en-US" i="1" dirty="0"/>
            </a:p>
            <a:p>
              <a:r>
                <a:rPr lang="en-US" sz="1600" i="1" dirty="0"/>
                <a:t>HSCB</a:t>
              </a:r>
            </a:p>
          </p:txBody>
        </p:sp>
      </p:grpSp>
      <p:sp>
        <p:nvSpPr>
          <p:cNvPr id="115" name="TextBox 114">
            <a:extLst>
              <a:ext uri="{FF2B5EF4-FFF2-40B4-BE49-F238E27FC236}">
                <a16:creationId xmlns:a16="http://schemas.microsoft.com/office/drawing/2014/main" id="{3E2A6DDC-147C-7582-2B00-91D0BB9D10F7}"/>
              </a:ext>
            </a:extLst>
          </p:cNvPr>
          <p:cNvSpPr txBox="1"/>
          <p:nvPr/>
        </p:nvSpPr>
        <p:spPr>
          <a:xfrm>
            <a:off x="8238709" y="164068"/>
            <a:ext cx="787395" cy="369332"/>
          </a:xfrm>
          <a:prstGeom prst="rect">
            <a:avLst/>
          </a:prstGeom>
          <a:solidFill>
            <a:srgbClr val="FFFF00"/>
          </a:solidFill>
        </p:spPr>
        <p:txBody>
          <a:bodyPr wrap="square" rtlCol="0">
            <a:spAutoFit/>
          </a:bodyPr>
          <a:lstStyle/>
          <a:p>
            <a:r>
              <a:rPr lang="en-US" i="1" dirty="0"/>
              <a:t>NFU1</a:t>
            </a:r>
          </a:p>
        </p:txBody>
      </p:sp>
      <p:sp>
        <p:nvSpPr>
          <p:cNvPr id="116" name="TextBox 115">
            <a:extLst>
              <a:ext uri="{FF2B5EF4-FFF2-40B4-BE49-F238E27FC236}">
                <a16:creationId xmlns:a16="http://schemas.microsoft.com/office/drawing/2014/main" id="{20F176E8-AAB0-8268-908F-1F72F5961599}"/>
              </a:ext>
            </a:extLst>
          </p:cNvPr>
          <p:cNvSpPr txBox="1"/>
          <p:nvPr/>
        </p:nvSpPr>
        <p:spPr>
          <a:xfrm>
            <a:off x="179637" y="5054600"/>
            <a:ext cx="1364476" cy="369332"/>
          </a:xfrm>
          <a:prstGeom prst="rect">
            <a:avLst/>
          </a:prstGeom>
          <a:noFill/>
        </p:spPr>
        <p:txBody>
          <a:bodyPr wrap="square" rtlCol="0">
            <a:spAutoFit/>
          </a:bodyPr>
          <a:lstStyle/>
          <a:p>
            <a:r>
              <a:rPr lang="en-US" dirty="0"/>
              <a:t>Pyridoxal-P</a:t>
            </a:r>
          </a:p>
        </p:txBody>
      </p:sp>
      <p:cxnSp>
        <p:nvCxnSpPr>
          <p:cNvPr id="117" name="Straight Arrow Connector 116">
            <a:extLst>
              <a:ext uri="{FF2B5EF4-FFF2-40B4-BE49-F238E27FC236}">
                <a16:creationId xmlns:a16="http://schemas.microsoft.com/office/drawing/2014/main" id="{C4723C94-DA04-E9D8-2A6C-5EF3C92361CC}"/>
              </a:ext>
            </a:extLst>
          </p:cNvPr>
          <p:cNvCxnSpPr>
            <a:stCxn id="116" idx="0"/>
            <a:endCxn id="75" idx="1"/>
          </p:cNvCxnSpPr>
          <p:nvPr/>
        </p:nvCxnSpPr>
        <p:spPr>
          <a:xfrm flipV="1">
            <a:off x="861875" y="4211917"/>
            <a:ext cx="864174" cy="842683"/>
          </a:xfrm>
          <a:prstGeom prst="straightConnector1">
            <a:avLst/>
          </a:prstGeom>
          <a:ln>
            <a:prstDash val="dash"/>
            <a:tailEnd type="triangle"/>
          </a:ln>
          <a:effectLst/>
        </p:spPr>
        <p:style>
          <a:lnRef idx="2">
            <a:schemeClr val="dk1"/>
          </a:lnRef>
          <a:fillRef idx="0">
            <a:schemeClr val="dk1"/>
          </a:fillRef>
          <a:effectRef idx="1">
            <a:schemeClr val="dk1"/>
          </a:effectRef>
          <a:fontRef idx="minor">
            <a:schemeClr val="tx1"/>
          </a:fontRef>
        </p:style>
      </p:cxnSp>
      <p:sp>
        <p:nvSpPr>
          <p:cNvPr id="118" name="TextBox 117">
            <a:extLst>
              <a:ext uri="{FF2B5EF4-FFF2-40B4-BE49-F238E27FC236}">
                <a16:creationId xmlns:a16="http://schemas.microsoft.com/office/drawing/2014/main" id="{F2201141-1F42-2A92-9F5F-2407F12F98E1}"/>
              </a:ext>
            </a:extLst>
          </p:cNvPr>
          <p:cNvSpPr txBox="1"/>
          <p:nvPr/>
        </p:nvSpPr>
        <p:spPr>
          <a:xfrm>
            <a:off x="5132637" y="1219200"/>
            <a:ext cx="954107" cy="369332"/>
          </a:xfrm>
          <a:prstGeom prst="rect">
            <a:avLst/>
          </a:prstGeom>
          <a:noFill/>
        </p:spPr>
        <p:txBody>
          <a:bodyPr wrap="square" rtlCol="0">
            <a:spAutoFit/>
          </a:bodyPr>
          <a:lstStyle/>
          <a:p>
            <a:r>
              <a:rPr lang="en-US" dirty="0"/>
              <a:t>Glycine</a:t>
            </a:r>
            <a:endParaRPr lang="en-US" baseline="-25000" dirty="0"/>
          </a:p>
        </p:txBody>
      </p:sp>
      <p:sp>
        <p:nvSpPr>
          <p:cNvPr id="119" name="TextBox 118">
            <a:extLst>
              <a:ext uri="{FF2B5EF4-FFF2-40B4-BE49-F238E27FC236}">
                <a16:creationId xmlns:a16="http://schemas.microsoft.com/office/drawing/2014/main" id="{3CFCEED8-7EBA-0151-9390-7E3942F52CA9}"/>
              </a:ext>
            </a:extLst>
          </p:cNvPr>
          <p:cNvSpPr txBox="1"/>
          <p:nvPr/>
        </p:nvSpPr>
        <p:spPr>
          <a:xfrm>
            <a:off x="4889863" y="-25400"/>
            <a:ext cx="851515" cy="369332"/>
          </a:xfrm>
          <a:prstGeom prst="rect">
            <a:avLst/>
          </a:prstGeom>
          <a:noFill/>
        </p:spPr>
        <p:txBody>
          <a:bodyPr wrap="square" rtlCol="0">
            <a:spAutoFit/>
          </a:bodyPr>
          <a:lstStyle/>
          <a:p>
            <a:r>
              <a:rPr lang="en-US" dirty="0"/>
              <a:t>Serine</a:t>
            </a:r>
            <a:endParaRPr lang="en-US" baseline="-25000" dirty="0"/>
          </a:p>
        </p:txBody>
      </p:sp>
      <p:grpSp>
        <p:nvGrpSpPr>
          <p:cNvPr id="120" name="Group 197">
            <a:extLst>
              <a:ext uri="{FF2B5EF4-FFF2-40B4-BE49-F238E27FC236}">
                <a16:creationId xmlns:a16="http://schemas.microsoft.com/office/drawing/2014/main" id="{E0AB91F9-DFFA-7CAA-E6E3-58728C35D736}"/>
              </a:ext>
            </a:extLst>
          </p:cNvPr>
          <p:cNvGrpSpPr/>
          <p:nvPr/>
        </p:nvGrpSpPr>
        <p:grpSpPr>
          <a:xfrm>
            <a:off x="4827838" y="381001"/>
            <a:ext cx="764953" cy="847049"/>
            <a:chOff x="4114800" y="533400"/>
            <a:chExt cx="764953" cy="635287"/>
          </a:xfrm>
        </p:grpSpPr>
        <p:sp>
          <p:nvSpPr>
            <p:cNvPr id="121" name="Oval 120">
              <a:extLst>
                <a:ext uri="{FF2B5EF4-FFF2-40B4-BE49-F238E27FC236}">
                  <a16:creationId xmlns:a16="http://schemas.microsoft.com/office/drawing/2014/main" id="{2A02177F-48CF-B932-123D-DFD7DB46F85D}"/>
                </a:ext>
              </a:extLst>
            </p:cNvPr>
            <p:cNvSpPr/>
            <p:nvPr/>
          </p:nvSpPr>
          <p:spPr>
            <a:xfrm>
              <a:off x="4167450" y="533400"/>
              <a:ext cx="637211" cy="6352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A5B41D69-60CC-E864-DBDE-DEEF78A3ABA0}"/>
                </a:ext>
              </a:extLst>
            </p:cNvPr>
            <p:cNvSpPr txBox="1"/>
            <p:nvPr/>
          </p:nvSpPr>
          <p:spPr>
            <a:xfrm>
              <a:off x="4114800" y="724085"/>
              <a:ext cx="764953" cy="253916"/>
            </a:xfrm>
            <a:prstGeom prst="rect">
              <a:avLst/>
            </a:prstGeom>
            <a:noFill/>
          </p:spPr>
          <p:txBody>
            <a:bodyPr wrap="none" rtlCol="0" anchor="ctr">
              <a:spAutoFit/>
            </a:bodyPr>
            <a:lstStyle/>
            <a:p>
              <a:r>
                <a:rPr lang="en-US" sz="1600" i="1" dirty="0"/>
                <a:t>SHMT</a:t>
              </a:r>
            </a:p>
          </p:txBody>
        </p:sp>
      </p:grpSp>
      <p:cxnSp>
        <p:nvCxnSpPr>
          <p:cNvPr id="123" name="Straight Arrow Connector 122">
            <a:extLst>
              <a:ext uri="{FF2B5EF4-FFF2-40B4-BE49-F238E27FC236}">
                <a16:creationId xmlns:a16="http://schemas.microsoft.com/office/drawing/2014/main" id="{50199B24-9448-4797-374E-B7518697E697}"/>
              </a:ext>
            </a:extLst>
          </p:cNvPr>
          <p:cNvCxnSpPr>
            <a:endCxn id="119" idx="1"/>
          </p:cNvCxnSpPr>
          <p:nvPr/>
        </p:nvCxnSpPr>
        <p:spPr>
          <a:xfrm flipV="1">
            <a:off x="4446838" y="297766"/>
            <a:ext cx="542670" cy="591235"/>
          </a:xfrm>
          <a:prstGeom prst="straightConnector1">
            <a:avLst/>
          </a:prstGeom>
          <a:ln>
            <a:headEnd type="triangle"/>
            <a:tailEnd type="triangle"/>
          </a:ln>
          <a:effectLst/>
        </p:spPr>
        <p:style>
          <a:lnRef idx="2">
            <a:schemeClr val="dk1"/>
          </a:lnRef>
          <a:fillRef idx="0">
            <a:schemeClr val="dk1"/>
          </a:fillRef>
          <a:effectRef idx="1">
            <a:schemeClr val="dk1"/>
          </a:effectRef>
          <a:fontRef idx="minor">
            <a:schemeClr val="tx1"/>
          </a:fontRef>
        </p:style>
      </p:cxnSp>
      <p:sp>
        <p:nvSpPr>
          <p:cNvPr id="124" name="Freeform 133">
            <a:extLst>
              <a:ext uri="{FF2B5EF4-FFF2-40B4-BE49-F238E27FC236}">
                <a16:creationId xmlns:a16="http://schemas.microsoft.com/office/drawing/2014/main" id="{50FFB8EE-D7A1-5E98-9BCF-6BAA89E5B144}"/>
              </a:ext>
            </a:extLst>
          </p:cNvPr>
          <p:cNvSpPr/>
          <p:nvPr/>
        </p:nvSpPr>
        <p:spPr>
          <a:xfrm>
            <a:off x="4675438" y="482600"/>
            <a:ext cx="533400" cy="914400"/>
          </a:xfrm>
          <a:custGeom>
            <a:avLst/>
            <a:gdLst>
              <a:gd name="connsiteX0" fmla="*/ 557213 w 557213"/>
              <a:gd name="connsiteY0" fmla="*/ 509587 h 509587"/>
              <a:gd name="connsiteX1" fmla="*/ 142875 w 557213"/>
              <a:gd name="connsiteY1" fmla="*/ 395287 h 509587"/>
              <a:gd name="connsiteX2" fmla="*/ 0 w 557213"/>
              <a:gd name="connsiteY2" fmla="*/ 0 h 509587"/>
            </a:gdLst>
            <a:ahLst/>
            <a:cxnLst>
              <a:cxn ang="0">
                <a:pos x="connsiteX0" y="connsiteY0"/>
              </a:cxn>
              <a:cxn ang="0">
                <a:pos x="connsiteX1" y="connsiteY1"/>
              </a:cxn>
              <a:cxn ang="0">
                <a:pos x="connsiteX2" y="connsiteY2"/>
              </a:cxn>
            </a:cxnLst>
            <a:rect l="l" t="t" r="r" b="b"/>
            <a:pathLst>
              <a:path w="557213" h="509587">
                <a:moveTo>
                  <a:pt x="557213" y="509587"/>
                </a:moveTo>
                <a:cubicBezTo>
                  <a:pt x="396478" y="494902"/>
                  <a:pt x="235744" y="480218"/>
                  <a:pt x="142875" y="395287"/>
                </a:cubicBezTo>
                <a:cubicBezTo>
                  <a:pt x="50006" y="310356"/>
                  <a:pt x="25003" y="155178"/>
                  <a:pt x="0" y="0"/>
                </a:cubicBezTo>
              </a:path>
            </a:pathLst>
          </a:custGeom>
          <a:ln>
            <a:headEnd type="triangle"/>
            <a:tailEnd type="none"/>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5" name="TextBox 124">
            <a:extLst>
              <a:ext uri="{FF2B5EF4-FFF2-40B4-BE49-F238E27FC236}">
                <a16:creationId xmlns:a16="http://schemas.microsoft.com/office/drawing/2014/main" id="{49E2AA12-F61C-D993-F080-CB069260E5D3}"/>
              </a:ext>
            </a:extLst>
          </p:cNvPr>
          <p:cNvSpPr txBox="1"/>
          <p:nvPr/>
        </p:nvSpPr>
        <p:spPr>
          <a:xfrm>
            <a:off x="2204945" y="6477000"/>
            <a:ext cx="1479892" cy="369332"/>
          </a:xfrm>
          <a:prstGeom prst="rect">
            <a:avLst/>
          </a:prstGeom>
          <a:noFill/>
        </p:spPr>
        <p:txBody>
          <a:bodyPr wrap="square" rtlCol="0">
            <a:spAutoFit/>
          </a:bodyPr>
          <a:lstStyle/>
          <a:p>
            <a:r>
              <a:rPr lang="en-US" dirty="0"/>
              <a:t>Classic NKH</a:t>
            </a:r>
          </a:p>
        </p:txBody>
      </p:sp>
      <p:sp>
        <p:nvSpPr>
          <p:cNvPr id="126" name="TextBox 125">
            <a:extLst>
              <a:ext uri="{FF2B5EF4-FFF2-40B4-BE49-F238E27FC236}">
                <a16:creationId xmlns:a16="http://schemas.microsoft.com/office/drawing/2014/main" id="{D7F190D4-635E-AF79-726E-CB06A8ADB16F}"/>
              </a:ext>
            </a:extLst>
          </p:cNvPr>
          <p:cNvSpPr txBox="1"/>
          <p:nvPr/>
        </p:nvSpPr>
        <p:spPr>
          <a:xfrm>
            <a:off x="5855832" y="6248400"/>
            <a:ext cx="2705805" cy="646331"/>
          </a:xfrm>
          <a:prstGeom prst="rect">
            <a:avLst/>
          </a:prstGeom>
          <a:noFill/>
        </p:spPr>
        <p:txBody>
          <a:bodyPr wrap="square" rtlCol="0">
            <a:spAutoFit/>
          </a:bodyPr>
          <a:lstStyle/>
          <a:p>
            <a:pPr algn="ctr"/>
            <a:r>
              <a:rPr lang="en-US" dirty="0"/>
              <a:t>Variant NKH</a:t>
            </a:r>
          </a:p>
          <a:p>
            <a:pPr algn="ctr"/>
            <a:r>
              <a:rPr lang="en-US" dirty="0" err="1"/>
              <a:t>Lipoate</a:t>
            </a:r>
            <a:r>
              <a:rPr lang="en-US" dirty="0"/>
              <a:t> synthesis disorders</a:t>
            </a:r>
          </a:p>
        </p:txBody>
      </p:sp>
      <p:sp>
        <p:nvSpPr>
          <p:cNvPr id="127" name="TextBox 126">
            <a:extLst>
              <a:ext uri="{FF2B5EF4-FFF2-40B4-BE49-F238E27FC236}">
                <a16:creationId xmlns:a16="http://schemas.microsoft.com/office/drawing/2014/main" id="{8E752E62-9684-E0DF-7008-5852D9E57EFE}"/>
              </a:ext>
            </a:extLst>
          </p:cNvPr>
          <p:cNvSpPr txBox="1"/>
          <p:nvPr/>
        </p:nvSpPr>
        <p:spPr>
          <a:xfrm>
            <a:off x="27237" y="0"/>
            <a:ext cx="1828800" cy="1200329"/>
          </a:xfrm>
          <a:prstGeom prst="rect">
            <a:avLst/>
          </a:prstGeom>
          <a:noFill/>
          <a:ln>
            <a:noFill/>
          </a:ln>
        </p:spPr>
        <p:txBody>
          <a:bodyPr wrap="square" rtlCol="0">
            <a:spAutoFit/>
          </a:bodyPr>
          <a:lstStyle/>
          <a:p>
            <a:r>
              <a:rPr lang="en-US" dirty="0">
                <a:solidFill>
                  <a:srgbClr val="C00000"/>
                </a:solidFill>
              </a:rPr>
              <a:t>NKH = </a:t>
            </a:r>
          </a:p>
          <a:p>
            <a:r>
              <a:rPr lang="en-US" dirty="0">
                <a:solidFill>
                  <a:srgbClr val="C00000"/>
                </a:solidFill>
              </a:rPr>
              <a:t>deficient glycine cleavage enzyme activity</a:t>
            </a:r>
          </a:p>
        </p:txBody>
      </p:sp>
      <p:cxnSp>
        <p:nvCxnSpPr>
          <p:cNvPr id="128" name="Straight Connector 127">
            <a:extLst>
              <a:ext uri="{FF2B5EF4-FFF2-40B4-BE49-F238E27FC236}">
                <a16:creationId xmlns:a16="http://schemas.microsoft.com/office/drawing/2014/main" id="{FA008296-7A66-9666-8E09-B67677C65396}"/>
              </a:ext>
            </a:extLst>
          </p:cNvPr>
          <p:cNvCxnSpPr>
            <a:cxnSpLocks/>
          </p:cNvCxnSpPr>
          <p:nvPr/>
        </p:nvCxnSpPr>
        <p:spPr>
          <a:xfrm flipV="1">
            <a:off x="5208837" y="1803400"/>
            <a:ext cx="0" cy="50546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C3F19D5-D992-24EC-CD04-8D54C85FE9B2}"/>
              </a:ext>
            </a:extLst>
          </p:cNvPr>
          <p:cNvSpPr txBox="1"/>
          <p:nvPr/>
        </p:nvSpPr>
        <p:spPr>
          <a:xfrm>
            <a:off x="5168386" y="1752600"/>
            <a:ext cx="1034642" cy="369332"/>
          </a:xfrm>
          <a:prstGeom prst="rect">
            <a:avLst/>
          </a:prstGeom>
          <a:noFill/>
        </p:spPr>
        <p:txBody>
          <a:bodyPr wrap="square" rtlCol="0">
            <a:spAutoFit/>
          </a:bodyPr>
          <a:lstStyle/>
          <a:p>
            <a:r>
              <a:rPr lang="en-US" dirty="0"/>
              <a:t>Lipoyl-E2</a:t>
            </a:r>
          </a:p>
        </p:txBody>
      </p:sp>
      <p:cxnSp>
        <p:nvCxnSpPr>
          <p:cNvPr id="130" name="Straight Arrow Connector 129">
            <a:extLst>
              <a:ext uri="{FF2B5EF4-FFF2-40B4-BE49-F238E27FC236}">
                <a16:creationId xmlns:a16="http://schemas.microsoft.com/office/drawing/2014/main" id="{76FEFD28-CE3A-AD51-1B28-F8ECECEDFE7B}"/>
              </a:ext>
            </a:extLst>
          </p:cNvPr>
          <p:cNvCxnSpPr>
            <a:cxnSpLocks/>
          </p:cNvCxnSpPr>
          <p:nvPr/>
        </p:nvCxnSpPr>
        <p:spPr>
          <a:xfrm flipV="1">
            <a:off x="5513637" y="2209800"/>
            <a:ext cx="0" cy="81280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grpSp>
        <p:nvGrpSpPr>
          <p:cNvPr id="131" name="Group 149">
            <a:extLst>
              <a:ext uri="{FF2B5EF4-FFF2-40B4-BE49-F238E27FC236}">
                <a16:creationId xmlns:a16="http://schemas.microsoft.com/office/drawing/2014/main" id="{10EF3D1F-6A8C-F74B-C89C-EC1AB9E67CD4}"/>
              </a:ext>
            </a:extLst>
          </p:cNvPr>
          <p:cNvGrpSpPr/>
          <p:nvPr/>
        </p:nvGrpSpPr>
        <p:grpSpPr>
          <a:xfrm>
            <a:off x="4827837" y="2200951"/>
            <a:ext cx="737114" cy="847049"/>
            <a:chOff x="7187686" y="3479513"/>
            <a:chExt cx="737114" cy="635287"/>
          </a:xfrm>
        </p:grpSpPr>
        <p:sp>
          <p:nvSpPr>
            <p:cNvPr id="132" name="Oval 131">
              <a:extLst>
                <a:ext uri="{FF2B5EF4-FFF2-40B4-BE49-F238E27FC236}">
                  <a16:creationId xmlns:a16="http://schemas.microsoft.com/office/drawing/2014/main" id="{8230AA32-FC23-0F10-6023-E61BF25C7FE0}"/>
                </a:ext>
              </a:extLst>
            </p:cNvPr>
            <p:cNvSpPr/>
            <p:nvPr/>
          </p:nvSpPr>
          <p:spPr>
            <a:xfrm>
              <a:off x="7187686" y="3479513"/>
              <a:ext cx="637211" cy="6352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BD5E3AEA-181B-DB2C-9747-E34853B5AEF8}"/>
                </a:ext>
              </a:extLst>
            </p:cNvPr>
            <p:cNvSpPr txBox="1"/>
            <p:nvPr/>
          </p:nvSpPr>
          <p:spPr>
            <a:xfrm>
              <a:off x="7193510" y="3670198"/>
              <a:ext cx="731290" cy="253916"/>
            </a:xfrm>
            <a:prstGeom prst="rect">
              <a:avLst/>
            </a:prstGeom>
            <a:solidFill>
              <a:srgbClr val="FFC000"/>
            </a:solidFill>
          </p:spPr>
          <p:txBody>
            <a:bodyPr wrap="none" rtlCol="0" anchor="ctr">
              <a:spAutoFit/>
            </a:bodyPr>
            <a:lstStyle/>
            <a:p>
              <a:r>
                <a:rPr lang="en-US" sz="1600" i="1" dirty="0"/>
                <a:t>LIPT1</a:t>
              </a:r>
            </a:p>
          </p:txBody>
        </p:sp>
      </p:grpSp>
      <p:sp>
        <p:nvSpPr>
          <p:cNvPr id="134" name="TextBox 133">
            <a:extLst>
              <a:ext uri="{FF2B5EF4-FFF2-40B4-BE49-F238E27FC236}">
                <a16:creationId xmlns:a16="http://schemas.microsoft.com/office/drawing/2014/main" id="{F6746C71-B96A-B74E-CCF1-156BAF14BB85}"/>
              </a:ext>
            </a:extLst>
          </p:cNvPr>
          <p:cNvSpPr txBox="1"/>
          <p:nvPr/>
        </p:nvSpPr>
        <p:spPr>
          <a:xfrm>
            <a:off x="5513637" y="2057400"/>
            <a:ext cx="728661" cy="646331"/>
          </a:xfrm>
          <a:prstGeom prst="rect">
            <a:avLst/>
          </a:prstGeom>
          <a:noFill/>
        </p:spPr>
        <p:txBody>
          <a:bodyPr wrap="square" rtlCol="0">
            <a:spAutoFit/>
          </a:bodyPr>
          <a:lstStyle/>
          <a:p>
            <a:r>
              <a:rPr lang="en-US" dirty="0"/>
              <a:t>PDH</a:t>
            </a:r>
          </a:p>
          <a:p>
            <a:r>
              <a:rPr lang="en-US" dirty="0"/>
              <a:t>KGDH</a:t>
            </a:r>
          </a:p>
        </p:txBody>
      </p:sp>
      <p:grpSp>
        <p:nvGrpSpPr>
          <p:cNvPr id="135" name="Group 181">
            <a:extLst>
              <a:ext uri="{FF2B5EF4-FFF2-40B4-BE49-F238E27FC236}">
                <a16:creationId xmlns:a16="http://schemas.microsoft.com/office/drawing/2014/main" id="{A67664FE-191A-DF50-9835-3D2080D790D2}"/>
              </a:ext>
            </a:extLst>
          </p:cNvPr>
          <p:cNvGrpSpPr/>
          <p:nvPr/>
        </p:nvGrpSpPr>
        <p:grpSpPr>
          <a:xfrm>
            <a:off x="6885237" y="1125645"/>
            <a:ext cx="754583" cy="931755"/>
            <a:chOff x="7819999" y="914395"/>
            <a:chExt cx="754583" cy="698816"/>
          </a:xfrm>
        </p:grpSpPr>
        <p:sp>
          <p:nvSpPr>
            <p:cNvPr id="136" name="Oval 135">
              <a:extLst>
                <a:ext uri="{FF2B5EF4-FFF2-40B4-BE49-F238E27FC236}">
                  <a16:creationId xmlns:a16="http://schemas.microsoft.com/office/drawing/2014/main" id="{392D4465-1FC9-869C-FD51-9E44244625FA}"/>
                </a:ext>
              </a:extLst>
            </p:cNvPr>
            <p:cNvSpPr>
              <a:spLocks noChangeAspect="1"/>
            </p:cNvSpPr>
            <p:nvPr/>
          </p:nvSpPr>
          <p:spPr>
            <a:xfrm>
              <a:off x="7873650" y="914395"/>
              <a:ext cx="700932" cy="6988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EFBEC840-8FED-F944-C76E-FE3F56BACDD3}"/>
                </a:ext>
              </a:extLst>
            </p:cNvPr>
            <p:cNvSpPr txBox="1"/>
            <p:nvPr/>
          </p:nvSpPr>
          <p:spPr>
            <a:xfrm>
              <a:off x="7819999" y="1044512"/>
              <a:ext cx="673005" cy="438581"/>
            </a:xfrm>
            <a:prstGeom prst="rect">
              <a:avLst/>
            </a:prstGeom>
            <a:solidFill>
              <a:srgbClr val="FFFF00"/>
            </a:solidFill>
          </p:spPr>
          <p:txBody>
            <a:bodyPr wrap="none" rtlCol="0" anchor="ctr">
              <a:spAutoFit/>
            </a:bodyPr>
            <a:lstStyle/>
            <a:p>
              <a:r>
                <a:rPr lang="en-US" sz="1600" i="1" dirty="0"/>
                <a:t>IBA57</a:t>
              </a:r>
            </a:p>
            <a:p>
              <a:r>
                <a:rPr lang="en-US" sz="1600" i="1" dirty="0"/>
                <a:t>ISCA2</a:t>
              </a:r>
            </a:p>
          </p:txBody>
        </p:sp>
      </p:grpSp>
    </p:spTree>
    <p:extLst>
      <p:ext uri="{BB962C8B-B14F-4D97-AF65-F5344CB8AC3E}">
        <p14:creationId xmlns:p14="http://schemas.microsoft.com/office/powerpoint/2010/main" val="2826951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
        <p:nvSpPr>
          <p:cNvPr id="5" name="Rectangle 2">
            <a:extLst>
              <a:ext uri="{FF2B5EF4-FFF2-40B4-BE49-F238E27FC236}">
                <a16:creationId xmlns:a16="http://schemas.microsoft.com/office/drawing/2014/main" id="{14BA1201-64A5-CDBA-1C2F-15FF2F20A5A5}"/>
              </a:ext>
            </a:extLst>
          </p:cNvPr>
          <p:cNvSpPr txBox="1">
            <a:spLocks noChangeArrowheads="1"/>
          </p:cNvSpPr>
          <p:nvPr/>
        </p:nvSpPr>
        <p:spPr>
          <a:xfrm>
            <a:off x="214687" y="230188"/>
            <a:ext cx="10922792" cy="1057275"/>
          </a:xfrm>
          <a:prstGeom prst="rect">
            <a:avLst/>
          </a:prstGeom>
          <a:noFill/>
        </p:spPr>
        <p:txBody>
          <a:bodyPr vert="horz" lIns="92075" tIns="46038" rIns="92075" bIns="460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400" dirty="0">
                <a:solidFill>
                  <a:schemeClr val="accent5"/>
                </a:solidFill>
                <a:latin typeface="Arial" panose="020B0604020202020204" pitchFamily="34" charset="0"/>
              </a:rPr>
              <a:t>Glycine Cleavage Defect </a:t>
            </a:r>
            <a:r>
              <a:rPr lang="en-US" altLang="en-US" sz="3400" dirty="0">
                <a:solidFill>
                  <a:schemeClr val="accent5"/>
                </a:solidFill>
                <a:latin typeface="Arial" panose="020B0604020202020204" pitchFamily="34" charset="0"/>
                <a:sym typeface="Wingdings" panose="05000000000000000000" pitchFamily="2" charset="2"/>
              </a:rPr>
              <a:t> </a:t>
            </a:r>
            <a:r>
              <a:rPr lang="en-US" altLang="en-US" sz="3600" dirty="0">
                <a:solidFill>
                  <a:schemeClr val="accent5"/>
                </a:solidFill>
                <a:latin typeface="Arial" panose="020B0604020202020204" pitchFamily="34" charset="0"/>
              </a:rPr>
              <a:t>Glycine Encephalopathy </a:t>
            </a:r>
          </a:p>
        </p:txBody>
      </p:sp>
      <p:pic>
        <p:nvPicPr>
          <p:cNvPr id="3" name="Picture 2" descr="A diagram of a reaction to a reaction&#10;&#10;Description automatically generated with medium confidence">
            <a:extLst>
              <a:ext uri="{FF2B5EF4-FFF2-40B4-BE49-F238E27FC236}">
                <a16:creationId xmlns:a16="http://schemas.microsoft.com/office/drawing/2014/main" id="{3202EB7A-3080-9A25-EC6D-71C11D7EC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677" y="1434438"/>
            <a:ext cx="6923844" cy="3583928"/>
          </a:xfrm>
          <a:prstGeom prst="rect">
            <a:avLst/>
          </a:prstGeom>
        </p:spPr>
      </p:pic>
    </p:spTree>
    <p:extLst>
      <p:ext uri="{BB962C8B-B14F-4D97-AF65-F5344CB8AC3E}">
        <p14:creationId xmlns:p14="http://schemas.microsoft.com/office/powerpoint/2010/main" val="51566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18" y="92106"/>
            <a:ext cx="10515600" cy="1325563"/>
          </a:xfrm>
        </p:spPr>
        <p:txBody>
          <a:bodyPr/>
          <a:lstStyle/>
          <a:p>
            <a:r>
              <a:rPr lang="en-US" dirty="0">
                <a:solidFill>
                  <a:schemeClr val="accent5"/>
                </a:solidFill>
              </a:rPr>
              <a:t>GE/NKH types</a:t>
            </a:r>
          </a:p>
        </p:txBody>
      </p:sp>
      <p:sp>
        <p:nvSpPr>
          <p:cNvPr id="3" name="Content Placeholder 2"/>
          <p:cNvSpPr>
            <a:spLocks noGrp="1"/>
          </p:cNvSpPr>
          <p:nvPr>
            <p:ph idx="1"/>
          </p:nvPr>
        </p:nvSpPr>
        <p:spPr>
          <a:xfrm>
            <a:off x="498370" y="1248090"/>
            <a:ext cx="10846763" cy="4268645"/>
          </a:xfrm>
        </p:spPr>
        <p:txBody>
          <a:bodyPr>
            <a:normAutofit fontScale="85000" lnSpcReduction="20000"/>
          </a:bodyPr>
          <a:lstStyle/>
          <a:p>
            <a:r>
              <a:rPr lang="en-US" sz="3400" b="1" dirty="0">
                <a:solidFill>
                  <a:srgbClr val="FF0000"/>
                </a:solidFill>
              </a:rPr>
              <a:t>Classic NKH:</a:t>
            </a:r>
          </a:p>
          <a:p>
            <a:pPr lvl="1"/>
            <a:r>
              <a:rPr lang="en-US" sz="3400" b="1" dirty="0"/>
              <a:t>Genes of GCE</a:t>
            </a:r>
            <a:r>
              <a:rPr lang="en-US" sz="3400" dirty="0"/>
              <a:t>: P-protein (GLDC), T-protein (AMT)</a:t>
            </a:r>
          </a:p>
          <a:p>
            <a:pPr lvl="1"/>
            <a:r>
              <a:rPr lang="en-US" sz="3400" dirty="0"/>
              <a:t>According to severity</a:t>
            </a:r>
          </a:p>
          <a:p>
            <a:pPr lvl="2"/>
            <a:r>
              <a:rPr lang="en-US" sz="3400" dirty="0"/>
              <a:t>Severe : no – very little developmental progress, more seizures</a:t>
            </a:r>
          </a:p>
          <a:p>
            <a:pPr lvl="2"/>
            <a:r>
              <a:rPr lang="en-US" sz="3400" dirty="0"/>
              <a:t>Attenuated: makes developmental progress, less seizures</a:t>
            </a:r>
            <a:endParaRPr lang="en-US" sz="3400" b="1" dirty="0">
              <a:solidFill>
                <a:srgbClr val="FF0000"/>
              </a:solidFill>
            </a:endParaRPr>
          </a:p>
          <a:p>
            <a:r>
              <a:rPr lang="en-US" sz="3400" b="1" dirty="0">
                <a:solidFill>
                  <a:srgbClr val="FF0000"/>
                </a:solidFill>
              </a:rPr>
              <a:t>Variant NKH:</a:t>
            </a:r>
          </a:p>
          <a:p>
            <a:pPr lvl="1"/>
            <a:r>
              <a:rPr lang="en-US" sz="3400" dirty="0"/>
              <a:t>Other genes: </a:t>
            </a:r>
            <a:r>
              <a:rPr lang="en-US" sz="3400" b="1" dirty="0" err="1"/>
              <a:t>lipoate</a:t>
            </a:r>
            <a:r>
              <a:rPr lang="en-US" sz="3400" b="1" dirty="0"/>
              <a:t> synthesis defects</a:t>
            </a:r>
            <a:r>
              <a:rPr lang="en-US" sz="3400" dirty="0"/>
              <a:t>, regulation (</a:t>
            </a:r>
            <a:r>
              <a:rPr lang="en-US" sz="3400" dirty="0" err="1"/>
              <a:t>CblX</a:t>
            </a:r>
            <a:r>
              <a:rPr lang="en-US" sz="3400" dirty="0"/>
              <a:t>)</a:t>
            </a:r>
          </a:p>
          <a:p>
            <a:r>
              <a:rPr lang="en-US" sz="3400" b="1" dirty="0">
                <a:solidFill>
                  <a:srgbClr val="FF0000"/>
                </a:solidFill>
              </a:rPr>
              <a:t>Transient NKH:</a:t>
            </a:r>
            <a:r>
              <a:rPr lang="en-US" sz="3400" dirty="0"/>
              <a:t> not genetic</a:t>
            </a:r>
          </a:p>
          <a:p>
            <a:pPr lvl="1"/>
            <a:r>
              <a:rPr lang="en-US" sz="3400" dirty="0"/>
              <a:t>transiently elevated CSF glycine</a:t>
            </a:r>
          </a:p>
          <a:p>
            <a:pPr lvl="1"/>
            <a:r>
              <a:rPr lang="en-US" sz="3400" dirty="0"/>
              <a:t>due to other brain disease IS  NOT NKH</a:t>
            </a:r>
          </a:p>
          <a:p>
            <a:pPr lvl="1"/>
            <a:endParaRPr lang="en-US" sz="3400" dirty="0"/>
          </a:p>
          <a:p>
            <a:pPr lvl="1"/>
            <a:endParaRPr lang="en-US" dirty="0"/>
          </a:p>
        </p:txBody>
      </p:sp>
    </p:spTree>
    <p:extLst>
      <p:ext uri="{BB962C8B-B14F-4D97-AF65-F5344CB8AC3E}">
        <p14:creationId xmlns:p14="http://schemas.microsoft.com/office/powerpoint/2010/main" val="325112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69012" y="-76201"/>
            <a:ext cx="10041788" cy="1103275"/>
          </a:xfrm>
        </p:spPr>
        <p:txBody>
          <a:bodyPr>
            <a:normAutofit/>
          </a:bodyPr>
          <a:lstStyle/>
          <a:p>
            <a:pPr eaLnBrk="1" hangingPunct="1"/>
            <a:r>
              <a:rPr lang="en-US" dirty="0">
                <a:solidFill>
                  <a:schemeClr val="accent5"/>
                </a:solidFill>
              </a:rPr>
              <a:t>Severe NKH</a:t>
            </a:r>
          </a:p>
        </p:txBody>
      </p:sp>
      <p:sp>
        <p:nvSpPr>
          <p:cNvPr id="8195" name="Rectangle 3"/>
          <p:cNvSpPr>
            <a:spLocks noGrp="1" noChangeArrowheads="1"/>
          </p:cNvSpPr>
          <p:nvPr>
            <p:ph type="body" idx="1"/>
          </p:nvPr>
        </p:nvSpPr>
        <p:spPr>
          <a:xfrm>
            <a:off x="359693" y="914400"/>
            <a:ext cx="10079707" cy="6007274"/>
          </a:xfrm>
        </p:spPr>
        <p:txBody>
          <a:bodyPr>
            <a:noAutofit/>
          </a:bodyPr>
          <a:lstStyle/>
          <a:p>
            <a:pPr eaLnBrk="1" hangingPunct="1"/>
            <a:r>
              <a:rPr lang="en-US" dirty="0"/>
              <a:t>Neonatal phase: </a:t>
            </a:r>
            <a:endParaRPr lang="en-US" i="1" dirty="0">
              <a:solidFill>
                <a:srgbClr val="0070C0"/>
              </a:solidFill>
            </a:endParaRPr>
          </a:p>
          <a:p>
            <a:pPr lvl="1" eaLnBrk="1" hangingPunct="1"/>
            <a:r>
              <a:rPr lang="en-US" sz="2800" dirty="0"/>
              <a:t>First three days: lethargy, poor drinking, into coma</a:t>
            </a:r>
          </a:p>
          <a:p>
            <a:pPr lvl="2" eaLnBrk="1" hangingPunct="1"/>
            <a:r>
              <a:rPr lang="en-US" sz="2800" dirty="0"/>
              <a:t>No response to stimuli, including brain stem reflexes</a:t>
            </a:r>
          </a:p>
          <a:p>
            <a:pPr lvl="2" eaLnBrk="1" hangingPunct="1"/>
            <a:r>
              <a:rPr lang="en-US" sz="2800" dirty="0"/>
              <a:t>Hypotonia pronounced, hiccupping, myoclonic spasms</a:t>
            </a:r>
          </a:p>
          <a:p>
            <a:pPr lvl="2" eaLnBrk="1" hangingPunct="1"/>
            <a:r>
              <a:rPr lang="en-US" sz="2800" dirty="0"/>
              <a:t>Apnea (85%), may require ventilator support first 2-3 weeks</a:t>
            </a:r>
          </a:p>
          <a:p>
            <a:pPr lvl="2" eaLnBrk="1" hangingPunct="1"/>
            <a:r>
              <a:rPr lang="en-US" sz="2800" dirty="0"/>
              <a:t>EEG: burst suppression pattern</a:t>
            </a:r>
          </a:p>
          <a:p>
            <a:pPr eaLnBrk="1" hangingPunct="1">
              <a:lnSpc>
                <a:spcPct val="90000"/>
              </a:lnSpc>
            </a:pPr>
            <a:r>
              <a:rPr lang="en-US" dirty="0"/>
              <a:t>Early Infancy:	</a:t>
            </a:r>
            <a:endParaRPr lang="en-US" i="1" dirty="0">
              <a:solidFill>
                <a:srgbClr val="0070C0"/>
              </a:solidFill>
            </a:endParaRPr>
          </a:p>
          <a:p>
            <a:pPr lvl="1" eaLnBrk="1" hangingPunct="1">
              <a:lnSpc>
                <a:spcPct val="90000"/>
              </a:lnSpc>
            </a:pPr>
            <a:r>
              <a:rPr lang="en-US" sz="2800" dirty="0"/>
              <a:t>All: resume breathing (D10-21)</a:t>
            </a:r>
          </a:p>
          <a:p>
            <a:pPr lvl="1" eaLnBrk="1" hangingPunct="1">
              <a:lnSpc>
                <a:spcPct val="90000"/>
              </a:lnSpc>
            </a:pPr>
            <a:r>
              <a:rPr lang="en-US" sz="2800" dirty="0"/>
              <a:t>Some but not all: improved contact, often drinking spontaneously</a:t>
            </a:r>
          </a:p>
          <a:p>
            <a:pPr lvl="3" eaLnBrk="1" hangingPunct="1"/>
            <a:endParaRPr lang="en-US" sz="2800" dirty="0"/>
          </a:p>
        </p:txBody>
      </p:sp>
      <p:sp>
        <p:nvSpPr>
          <p:cNvPr id="8196" name="TextBox 3"/>
          <p:cNvSpPr txBox="1">
            <a:spLocks noChangeArrowheads="1"/>
          </p:cNvSpPr>
          <p:nvPr/>
        </p:nvSpPr>
        <p:spPr bwMode="auto">
          <a:xfrm>
            <a:off x="7924800" y="914400"/>
            <a:ext cx="1388522" cy="369332"/>
          </a:xfrm>
          <a:prstGeom prst="rect">
            <a:avLst/>
          </a:prstGeom>
          <a:noFill/>
          <a:ln w="9525">
            <a:noFill/>
            <a:miter lim="800000"/>
            <a:headEnd/>
            <a:tailEnd/>
          </a:ln>
        </p:spPr>
        <p:txBody>
          <a:bodyPr wrap="none">
            <a:spAutoFit/>
          </a:bodyPr>
          <a:lstStyle/>
          <a:p>
            <a:r>
              <a:rPr lang="en-US" i="1" dirty="0"/>
              <a:t>(classic NKH)</a:t>
            </a:r>
          </a:p>
        </p:txBody>
      </p:sp>
    </p:spTree>
    <p:extLst>
      <p:ext uri="{BB962C8B-B14F-4D97-AF65-F5344CB8AC3E}">
        <p14:creationId xmlns:p14="http://schemas.microsoft.com/office/powerpoint/2010/main" val="2040308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69012" y="-76201"/>
            <a:ext cx="10041788" cy="1103275"/>
          </a:xfrm>
        </p:spPr>
        <p:txBody>
          <a:bodyPr>
            <a:normAutofit/>
          </a:bodyPr>
          <a:lstStyle/>
          <a:p>
            <a:pPr eaLnBrk="1" hangingPunct="1"/>
            <a:r>
              <a:rPr lang="en-US" dirty="0">
                <a:solidFill>
                  <a:schemeClr val="accent5"/>
                </a:solidFill>
              </a:rPr>
              <a:t>Severe NKH</a:t>
            </a:r>
          </a:p>
        </p:txBody>
      </p:sp>
      <p:sp>
        <p:nvSpPr>
          <p:cNvPr id="8195" name="Rectangle 3"/>
          <p:cNvSpPr>
            <a:spLocks noGrp="1" noChangeArrowheads="1"/>
          </p:cNvSpPr>
          <p:nvPr>
            <p:ph type="body" idx="1"/>
          </p:nvPr>
        </p:nvSpPr>
        <p:spPr>
          <a:xfrm>
            <a:off x="359693" y="914400"/>
            <a:ext cx="11007469" cy="6007274"/>
          </a:xfrm>
        </p:spPr>
        <p:txBody>
          <a:bodyPr>
            <a:noAutofit/>
          </a:bodyPr>
          <a:lstStyle/>
          <a:p>
            <a:pPr eaLnBrk="1" hangingPunct="1">
              <a:lnSpc>
                <a:spcPct val="90000"/>
              </a:lnSpc>
            </a:pPr>
            <a:r>
              <a:rPr lang="en-US" dirty="0"/>
              <a:t>Late infancy (3-12 months):</a:t>
            </a:r>
            <a:endParaRPr lang="en-US" i="1" dirty="0">
              <a:solidFill>
                <a:srgbClr val="0070C0"/>
              </a:solidFill>
            </a:endParaRPr>
          </a:p>
          <a:p>
            <a:pPr lvl="1">
              <a:lnSpc>
                <a:spcPct val="90000"/>
              </a:lnSpc>
            </a:pPr>
            <a:r>
              <a:rPr lang="en-US" sz="2800" dirty="0">
                <a:solidFill>
                  <a:srgbClr val="FF0000"/>
                </a:solidFill>
              </a:rPr>
              <a:t>No or minimal developmental progress</a:t>
            </a:r>
            <a:r>
              <a:rPr lang="en-US" sz="2800" dirty="0"/>
              <a:t>: only smile, coo or rolling over</a:t>
            </a:r>
          </a:p>
          <a:p>
            <a:pPr lvl="1" eaLnBrk="1" hangingPunct="1">
              <a:lnSpc>
                <a:spcPct val="90000"/>
              </a:lnSpc>
            </a:pPr>
            <a:r>
              <a:rPr lang="en-US" sz="2800" dirty="0"/>
              <a:t>Pyramidal tract signs (Babinski, hyperreflexia, spasticity)</a:t>
            </a:r>
          </a:p>
          <a:p>
            <a:pPr lvl="1">
              <a:lnSpc>
                <a:spcPct val="90000"/>
              </a:lnSpc>
            </a:pPr>
            <a:r>
              <a:rPr lang="en-US" sz="2800" dirty="0"/>
              <a:t>Increasing seizures, increasing antiepileptic medications (therapy resistant)</a:t>
            </a:r>
          </a:p>
          <a:p>
            <a:pPr lvl="2" eaLnBrk="1" hangingPunct="1">
              <a:lnSpc>
                <a:spcPct val="90000"/>
              </a:lnSpc>
            </a:pPr>
            <a:r>
              <a:rPr lang="en-US" sz="2800" dirty="0"/>
              <a:t>EEG: hypsarrhythmia, then multifocal epilepsy</a:t>
            </a:r>
          </a:p>
          <a:p>
            <a:pPr lvl="1">
              <a:lnSpc>
                <a:spcPct val="90000"/>
              </a:lnSpc>
            </a:pPr>
            <a:r>
              <a:rPr lang="en-US" sz="2800" dirty="0"/>
              <a:t>Cortical blindness</a:t>
            </a:r>
          </a:p>
          <a:p>
            <a:pPr lvl="1">
              <a:lnSpc>
                <a:spcPct val="90000"/>
              </a:lnSpc>
            </a:pPr>
            <a:r>
              <a:rPr lang="en-US" sz="2800" dirty="0"/>
              <a:t>Feeding: usually by tube feeding</a:t>
            </a:r>
          </a:p>
          <a:p>
            <a:pPr eaLnBrk="1" hangingPunct="1">
              <a:lnSpc>
                <a:spcPct val="90000"/>
              </a:lnSpc>
            </a:pPr>
            <a:r>
              <a:rPr lang="en-US" dirty="0"/>
              <a:t>Late: scoliosis, poor feeding status, respiratory compromise (need secretion management)</a:t>
            </a:r>
          </a:p>
          <a:p>
            <a:pPr eaLnBrk="1" hangingPunct="1"/>
            <a:endParaRPr lang="en-US" dirty="0"/>
          </a:p>
          <a:p>
            <a:pPr marL="1371600" lvl="3" indent="0" eaLnBrk="1" hangingPunct="1">
              <a:buNone/>
            </a:pPr>
            <a:endParaRPr lang="en-US" sz="2800" dirty="0"/>
          </a:p>
        </p:txBody>
      </p:sp>
      <p:sp>
        <p:nvSpPr>
          <p:cNvPr id="8196" name="TextBox 3"/>
          <p:cNvSpPr txBox="1">
            <a:spLocks noChangeArrowheads="1"/>
          </p:cNvSpPr>
          <p:nvPr/>
        </p:nvSpPr>
        <p:spPr bwMode="auto">
          <a:xfrm>
            <a:off x="7924800" y="914400"/>
            <a:ext cx="1388522" cy="369332"/>
          </a:xfrm>
          <a:prstGeom prst="rect">
            <a:avLst/>
          </a:prstGeom>
          <a:noFill/>
          <a:ln w="9525">
            <a:noFill/>
            <a:miter lim="800000"/>
            <a:headEnd/>
            <a:tailEnd/>
          </a:ln>
        </p:spPr>
        <p:txBody>
          <a:bodyPr wrap="none">
            <a:spAutoFit/>
          </a:bodyPr>
          <a:lstStyle/>
          <a:p>
            <a:r>
              <a:rPr lang="en-US" i="1" dirty="0"/>
              <a:t>(classic NKH)</a:t>
            </a:r>
          </a:p>
        </p:txBody>
      </p:sp>
    </p:spTree>
    <p:extLst>
      <p:ext uri="{BB962C8B-B14F-4D97-AF65-F5344CB8AC3E}">
        <p14:creationId xmlns:p14="http://schemas.microsoft.com/office/powerpoint/2010/main" val="245076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43" y="-228600"/>
            <a:ext cx="10076457" cy="1143000"/>
          </a:xfrm>
        </p:spPr>
        <p:txBody>
          <a:bodyPr>
            <a:normAutofit/>
          </a:bodyPr>
          <a:lstStyle/>
          <a:p>
            <a:r>
              <a:rPr lang="en-US" sz="3200" dirty="0">
                <a:solidFill>
                  <a:schemeClr val="accent5"/>
                </a:solidFill>
              </a:rPr>
              <a:t>Attenuated NKH</a:t>
            </a:r>
          </a:p>
        </p:txBody>
      </p:sp>
      <p:sp>
        <p:nvSpPr>
          <p:cNvPr id="3" name="Content Placeholder 2"/>
          <p:cNvSpPr>
            <a:spLocks noGrp="1"/>
          </p:cNvSpPr>
          <p:nvPr>
            <p:ph idx="1"/>
          </p:nvPr>
        </p:nvSpPr>
        <p:spPr>
          <a:xfrm>
            <a:off x="1" y="609600"/>
            <a:ext cx="8333608" cy="3845391"/>
          </a:xfrm>
        </p:spPr>
        <p:txBody>
          <a:bodyPr>
            <a:noAutofit/>
          </a:bodyPr>
          <a:lstStyle/>
          <a:p>
            <a:r>
              <a:rPr lang="en-US" sz="2000" dirty="0"/>
              <a:t>Presentation: </a:t>
            </a:r>
          </a:p>
          <a:p>
            <a:pPr lvl="1"/>
            <a:r>
              <a:rPr lang="en-US" sz="2000" dirty="0"/>
              <a:t>neonatal period (50%) (resemble severe NKH)</a:t>
            </a:r>
          </a:p>
          <a:p>
            <a:pPr lvl="1"/>
            <a:r>
              <a:rPr lang="en-US" sz="2000" dirty="0"/>
              <a:t>Infancy: first months; if later: attenuated good</a:t>
            </a:r>
          </a:p>
          <a:p>
            <a:pPr lvl="1"/>
            <a:r>
              <a:rPr lang="en-US" sz="2000" dirty="0"/>
              <a:t>Presentation: Hypotonia, lethargy, coma, seizures (treatable)</a:t>
            </a:r>
          </a:p>
          <a:p>
            <a:r>
              <a:rPr lang="en-US" sz="2000" dirty="0">
                <a:solidFill>
                  <a:srgbClr val="FF0000"/>
                </a:solidFill>
              </a:rPr>
              <a:t>Variable developmental progress</a:t>
            </a:r>
          </a:p>
          <a:p>
            <a:pPr lvl="1">
              <a:buFont typeface="Wingdings" panose="05000000000000000000" pitchFamily="2" charset="2"/>
              <a:buChar char="Ø"/>
            </a:pPr>
            <a:r>
              <a:rPr lang="en-US" sz="2000" dirty="0"/>
              <a:t>Learn to grasp, sit, walk, communicate</a:t>
            </a:r>
          </a:p>
          <a:p>
            <a:pPr lvl="1"/>
            <a:r>
              <a:rPr lang="en-US" sz="2000" dirty="0"/>
              <a:t>Good phenotype: DQ 50-80, mainly hyperactive/behavioral issues</a:t>
            </a:r>
          </a:p>
          <a:p>
            <a:pPr lvl="1"/>
            <a:r>
              <a:rPr lang="en-US" sz="2000" dirty="0"/>
              <a:t>Intermediate: DQ 20-50, hyperactive, chorea, poor speech, seizures </a:t>
            </a:r>
          </a:p>
          <a:p>
            <a:pPr lvl="1"/>
            <a:r>
              <a:rPr lang="en-US" sz="2000" dirty="0"/>
              <a:t>Poor phenotype: DQ &lt;20, seizures, autistic, absent speech </a:t>
            </a:r>
          </a:p>
          <a:p>
            <a:pPr lvl="1"/>
            <a:r>
              <a:rPr lang="en-US" sz="2000" dirty="0"/>
              <a:t>Mildest case: only ADHD</a:t>
            </a:r>
          </a:p>
          <a:p>
            <a:endParaRPr lang="en-US" sz="2000" dirty="0"/>
          </a:p>
          <a:p>
            <a:endParaRPr lang="en-US" sz="2000" dirty="0"/>
          </a:p>
        </p:txBody>
      </p:sp>
      <p:sp>
        <p:nvSpPr>
          <p:cNvPr id="5" name="TextBox 4">
            <a:extLst>
              <a:ext uri="{FF2B5EF4-FFF2-40B4-BE49-F238E27FC236}">
                <a16:creationId xmlns:a16="http://schemas.microsoft.com/office/drawing/2014/main" id="{6F258EAE-F633-26C9-1A5A-068432085226}"/>
              </a:ext>
            </a:extLst>
          </p:cNvPr>
          <p:cNvSpPr txBox="1"/>
          <p:nvPr/>
        </p:nvSpPr>
        <p:spPr>
          <a:xfrm>
            <a:off x="7817904" y="361563"/>
            <a:ext cx="4513494" cy="4401205"/>
          </a:xfrm>
          <a:prstGeom prst="rect">
            <a:avLst/>
          </a:prstGeom>
          <a:noFill/>
        </p:spPr>
        <p:txBody>
          <a:bodyPr wrap="square">
            <a:spAutoFit/>
          </a:bodyPr>
          <a:lstStyle/>
          <a:p>
            <a:endParaRPr lang="en-US" sz="2000" dirty="0"/>
          </a:p>
          <a:p>
            <a:pPr marL="342900" indent="-342900">
              <a:buFont typeface="Arial" panose="020B0604020202020204" pitchFamily="34" charset="0"/>
              <a:buChar char="•"/>
            </a:pPr>
            <a:r>
              <a:rPr lang="en-US" sz="2000" dirty="0"/>
              <a:t>Mild or no pyramidal tract signs</a:t>
            </a:r>
          </a:p>
          <a:p>
            <a:pPr marL="342900" indent="-342900">
              <a:buFont typeface="Arial" panose="020B0604020202020204" pitchFamily="34" charset="0"/>
              <a:buChar char="•"/>
            </a:pPr>
            <a:r>
              <a:rPr lang="en-US" sz="2000" dirty="0"/>
              <a:t>Seizures: </a:t>
            </a:r>
          </a:p>
          <a:p>
            <a:pPr marL="800100" lvl="1" indent="-342900">
              <a:buFont typeface="Arial" panose="020B0604020202020204" pitchFamily="34" charset="0"/>
              <a:buChar char="•"/>
            </a:pPr>
            <a:r>
              <a:rPr lang="en-US" sz="2000" dirty="0"/>
              <a:t>None, or treatable with benzoate/dextromethorphan</a:t>
            </a:r>
          </a:p>
          <a:p>
            <a:pPr marL="800100" lvl="1" indent="-342900">
              <a:buFont typeface="Arial" panose="020B0604020202020204" pitchFamily="34" charset="0"/>
              <a:buChar char="•"/>
            </a:pPr>
            <a:r>
              <a:rPr lang="en-US" sz="2000" dirty="0"/>
              <a:t>Can require one or two anticonvulsants - treatable</a:t>
            </a:r>
          </a:p>
          <a:p>
            <a:pPr marL="342900" indent="-342900">
              <a:buFont typeface="Arial" panose="020B0604020202020204" pitchFamily="34" charset="0"/>
              <a:buChar char="•"/>
            </a:pPr>
            <a:r>
              <a:rPr lang="en-US" sz="2000" dirty="0"/>
              <a:t>Hyperactivity!, chorea and ataxia can also be present </a:t>
            </a:r>
          </a:p>
          <a:p>
            <a:pPr marL="342900" indent="-342900">
              <a:buFont typeface="Arial" panose="020B0604020202020204" pitchFamily="34" charset="0"/>
              <a:buChar char="•"/>
            </a:pPr>
            <a:r>
              <a:rPr lang="en-US" sz="2000" dirty="0"/>
              <a:t>Episodic lethargy, usually with infections</a:t>
            </a:r>
          </a:p>
          <a:p>
            <a:pPr marL="342900" indent="-342900">
              <a:buFont typeface="Arial" panose="020B0604020202020204" pitchFamily="34" charset="0"/>
              <a:buChar char="•"/>
            </a:pPr>
            <a:r>
              <a:rPr lang="en-US" sz="2000" dirty="0"/>
              <a:t>Severe adverse reaction to valproate, sometimes with vigabatrin</a:t>
            </a:r>
          </a:p>
          <a:p>
            <a:pPr lvl="1"/>
            <a:endParaRPr lang="en-US" sz="2000" dirty="0"/>
          </a:p>
        </p:txBody>
      </p:sp>
    </p:spTree>
    <p:extLst>
      <p:ext uri="{BB962C8B-B14F-4D97-AF65-F5344CB8AC3E}">
        <p14:creationId xmlns:p14="http://schemas.microsoft.com/office/powerpoint/2010/main" val="4086579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51352" y="304800"/>
            <a:ext cx="9730848" cy="914400"/>
          </a:xfrm>
        </p:spPr>
        <p:txBody>
          <a:bodyPr/>
          <a:lstStyle/>
          <a:p>
            <a:pPr eaLnBrk="1" hangingPunct="1"/>
            <a:r>
              <a:rPr lang="en-US" dirty="0">
                <a:solidFill>
                  <a:schemeClr val="accent5"/>
                </a:solidFill>
              </a:rPr>
              <a:t>NKH Radiology</a:t>
            </a:r>
          </a:p>
        </p:txBody>
      </p:sp>
      <p:sp>
        <p:nvSpPr>
          <p:cNvPr id="16387" name="Rectangle 3"/>
          <p:cNvSpPr>
            <a:spLocks noGrp="1" noChangeArrowheads="1"/>
          </p:cNvSpPr>
          <p:nvPr>
            <p:ph type="body" idx="1"/>
          </p:nvPr>
        </p:nvSpPr>
        <p:spPr>
          <a:xfrm>
            <a:off x="251352" y="5638800"/>
            <a:ext cx="7772400" cy="1066800"/>
          </a:xfrm>
        </p:spPr>
        <p:txBody>
          <a:bodyPr>
            <a:normAutofit/>
          </a:bodyPr>
          <a:lstStyle/>
          <a:p>
            <a:pPr eaLnBrk="1" hangingPunct="1">
              <a:lnSpc>
                <a:spcPct val="90000"/>
              </a:lnSpc>
            </a:pPr>
            <a:r>
              <a:rPr lang="en-US" sz="2400" dirty="0"/>
              <a:t>Corpus callosum: hypoplastic</a:t>
            </a:r>
          </a:p>
          <a:p>
            <a:pPr eaLnBrk="1" hangingPunct="1">
              <a:lnSpc>
                <a:spcPct val="90000"/>
              </a:lnSpc>
            </a:pPr>
            <a:r>
              <a:rPr lang="en-US" sz="2400" dirty="0" err="1"/>
              <a:t>Retrocerebellar</a:t>
            </a:r>
            <a:r>
              <a:rPr lang="en-US" sz="2400" dirty="0"/>
              <a:t> cystic area with hydrocephalus</a:t>
            </a:r>
          </a:p>
        </p:txBody>
      </p:sp>
      <p:pic>
        <p:nvPicPr>
          <p:cNvPr id="16388" name="Picture 2"/>
          <p:cNvPicPr>
            <a:picLocks noChangeAspect="1" noChangeArrowheads="1"/>
          </p:cNvPicPr>
          <p:nvPr/>
        </p:nvPicPr>
        <p:blipFill>
          <a:blip r:embed="rId2" cstate="print"/>
          <a:srcRect/>
          <a:stretch>
            <a:fillRect/>
          </a:stretch>
        </p:blipFill>
        <p:spPr bwMode="auto">
          <a:xfrm>
            <a:off x="3683603" y="921624"/>
            <a:ext cx="4340150" cy="4340150"/>
          </a:xfrm>
          <a:prstGeom prst="rect">
            <a:avLst/>
          </a:prstGeom>
          <a:noFill/>
          <a:ln w="9525">
            <a:noFill/>
            <a:miter lim="800000"/>
            <a:headEnd/>
            <a:tailEnd/>
          </a:ln>
        </p:spPr>
      </p:pic>
      <p:cxnSp>
        <p:nvCxnSpPr>
          <p:cNvPr id="9" name="Straight Arrow Connector 8"/>
          <p:cNvCxnSpPr/>
          <p:nvPr/>
        </p:nvCxnSpPr>
        <p:spPr>
          <a:xfrm rot="16200000" flipH="1">
            <a:off x="5444147" y="2309474"/>
            <a:ext cx="457200" cy="152400"/>
          </a:xfrm>
          <a:prstGeom prst="straightConnector1">
            <a:avLst/>
          </a:prstGeom>
          <a:ln>
            <a:solidFill>
              <a:srgbClr val="00B0F0"/>
            </a:solidFill>
            <a:tailEnd type="arrow"/>
          </a:ln>
        </p:spPr>
        <p:style>
          <a:lnRef idx="3">
            <a:schemeClr val="accent6"/>
          </a:lnRef>
          <a:fillRef idx="0">
            <a:schemeClr val="accent6"/>
          </a:fillRef>
          <a:effectRef idx="2">
            <a:schemeClr val="accent6"/>
          </a:effectRef>
          <a:fontRef idx="minor">
            <a:schemeClr val="tx1"/>
          </a:fontRef>
        </p:style>
      </p:cxnSp>
      <p:pic>
        <p:nvPicPr>
          <p:cNvPr id="16390" name="Picture 6" descr="Hydrocephalus"/>
          <p:cNvPicPr>
            <a:picLocks noChangeAspect="1" noChangeArrowheads="1"/>
          </p:cNvPicPr>
          <p:nvPr/>
        </p:nvPicPr>
        <p:blipFill>
          <a:blip r:embed="rId3" cstate="print"/>
          <a:srcRect/>
          <a:stretch>
            <a:fillRect/>
          </a:stretch>
        </p:blipFill>
        <p:spPr bwMode="auto">
          <a:xfrm>
            <a:off x="8372609" y="920468"/>
            <a:ext cx="3514229" cy="4381072"/>
          </a:xfrm>
          <a:prstGeom prst="rect">
            <a:avLst/>
          </a:prstGeom>
          <a:noFill/>
          <a:ln w="9525">
            <a:noFill/>
            <a:miter lim="800000"/>
            <a:headEnd/>
            <a:tailEnd/>
          </a:ln>
        </p:spPr>
      </p:pic>
      <p:sp>
        <p:nvSpPr>
          <p:cNvPr id="11" name="Line 7"/>
          <p:cNvSpPr>
            <a:spLocks noChangeShapeType="1"/>
          </p:cNvSpPr>
          <p:nvPr/>
        </p:nvSpPr>
        <p:spPr bwMode="auto">
          <a:xfrm flipH="1" flipV="1">
            <a:off x="9067800" y="6019800"/>
            <a:ext cx="914400" cy="152400"/>
          </a:xfrm>
          <a:prstGeom prst="line">
            <a:avLst/>
          </a:prstGeom>
          <a:ln>
            <a:solidFill>
              <a:srgbClr val="00B0F0"/>
            </a:solidFill>
            <a:tailEnd type="arrow"/>
          </a:ln>
        </p:spPr>
        <p:style>
          <a:lnRef idx="3">
            <a:schemeClr val="accent6"/>
          </a:lnRef>
          <a:fillRef idx="0">
            <a:schemeClr val="accent6"/>
          </a:fillRef>
          <a:effectRef idx="2">
            <a:schemeClr val="accent6"/>
          </a:effectRef>
          <a:fontRef idx="minor">
            <a:schemeClr val="tx1"/>
          </a:fontRef>
        </p:style>
        <p:txBody>
          <a:bodyPr/>
          <a:lstStyle/>
          <a:p>
            <a:pPr>
              <a:defRPr/>
            </a:pPr>
            <a:endParaRPr lang="en-US"/>
          </a:p>
        </p:txBody>
      </p:sp>
    </p:spTree>
    <p:extLst>
      <p:ext uri="{BB962C8B-B14F-4D97-AF65-F5344CB8AC3E}">
        <p14:creationId xmlns:p14="http://schemas.microsoft.com/office/powerpoint/2010/main" val="2768169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881" y="3958961"/>
            <a:ext cx="2666945" cy="22097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006417"/>
            <a:ext cx="2609850" cy="18383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04" y="62704"/>
            <a:ext cx="2438400" cy="288798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1375" y="3006416"/>
            <a:ext cx="2956470" cy="31623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3851" y="3006416"/>
            <a:ext cx="3057525" cy="31623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9627" y="74134"/>
            <a:ext cx="2948940" cy="2865120"/>
          </a:xfrm>
          <a:prstGeom prst="rect">
            <a:avLst/>
          </a:prstGeom>
        </p:spPr>
      </p:pic>
      <p:sp>
        <p:nvSpPr>
          <p:cNvPr id="17" name="Arrow: Right 16"/>
          <p:cNvSpPr/>
          <p:nvPr/>
        </p:nvSpPr>
        <p:spPr>
          <a:xfrm>
            <a:off x="4365811" y="963706"/>
            <a:ext cx="502024" cy="125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p:cNvSpPr/>
          <p:nvPr/>
        </p:nvSpPr>
        <p:spPr>
          <a:xfrm>
            <a:off x="2133581" y="3756236"/>
            <a:ext cx="502024" cy="125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p:cNvSpPr/>
          <p:nvPr/>
        </p:nvSpPr>
        <p:spPr>
          <a:xfrm>
            <a:off x="1841176" y="5318470"/>
            <a:ext cx="502024" cy="125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p:cNvSpPr/>
          <p:nvPr/>
        </p:nvSpPr>
        <p:spPr>
          <a:xfrm>
            <a:off x="4607846" y="4598917"/>
            <a:ext cx="502024" cy="125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p:cNvSpPr/>
          <p:nvPr/>
        </p:nvSpPr>
        <p:spPr>
          <a:xfrm>
            <a:off x="4379252" y="5280241"/>
            <a:ext cx="502024" cy="125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p:cNvSpPr/>
          <p:nvPr/>
        </p:nvSpPr>
        <p:spPr>
          <a:xfrm>
            <a:off x="7422802" y="5284730"/>
            <a:ext cx="502024" cy="125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flipH="1">
            <a:off x="1883484" y="1555381"/>
            <a:ext cx="1594822" cy="707886"/>
          </a:xfrm>
          <a:prstGeom prst="rect">
            <a:avLst/>
          </a:prstGeom>
          <a:noFill/>
        </p:spPr>
        <p:txBody>
          <a:bodyPr wrap="square" rtlCol="0">
            <a:spAutoFit/>
          </a:bodyPr>
          <a:lstStyle/>
          <a:p>
            <a:r>
              <a:rPr lang="en-US" sz="2000" dirty="0"/>
              <a:t>Small corpus callosum </a:t>
            </a:r>
          </a:p>
        </p:txBody>
      </p:sp>
      <p:sp>
        <p:nvSpPr>
          <p:cNvPr id="24" name="TextBox 23"/>
          <p:cNvSpPr txBox="1"/>
          <p:nvPr/>
        </p:nvSpPr>
        <p:spPr>
          <a:xfrm>
            <a:off x="9161932" y="1555381"/>
            <a:ext cx="1501588" cy="707886"/>
          </a:xfrm>
          <a:prstGeom prst="rect">
            <a:avLst/>
          </a:prstGeom>
          <a:noFill/>
        </p:spPr>
        <p:txBody>
          <a:bodyPr wrap="square" rtlCol="0">
            <a:spAutoFit/>
          </a:bodyPr>
          <a:lstStyle/>
          <a:p>
            <a:r>
              <a:rPr lang="en-US" sz="2000" dirty="0"/>
              <a:t>Generalized atrophy</a:t>
            </a:r>
          </a:p>
        </p:txBody>
      </p:sp>
      <p:sp>
        <p:nvSpPr>
          <p:cNvPr id="25" name="TextBox 24"/>
          <p:cNvSpPr txBox="1"/>
          <p:nvPr/>
        </p:nvSpPr>
        <p:spPr>
          <a:xfrm>
            <a:off x="3391338" y="6290697"/>
            <a:ext cx="5836022" cy="400110"/>
          </a:xfrm>
          <a:prstGeom prst="rect">
            <a:avLst/>
          </a:prstGeom>
          <a:noFill/>
        </p:spPr>
        <p:txBody>
          <a:bodyPr wrap="square" rtlCol="0">
            <a:spAutoFit/>
          </a:bodyPr>
          <a:lstStyle/>
          <a:p>
            <a:r>
              <a:rPr lang="en-US" sz="2000" dirty="0"/>
              <a:t>Persistent pattern of diffusion restriction</a:t>
            </a:r>
          </a:p>
        </p:txBody>
      </p:sp>
      <p:sp>
        <p:nvSpPr>
          <p:cNvPr id="26" name="TextBox 25"/>
          <p:cNvSpPr txBox="1"/>
          <p:nvPr/>
        </p:nvSpPr>
        <p:spPr>
          <a:xfrm flipH="1">
            <a:off x="234170" y="141629"/>
            <a:ext cx="1607006" cy="707886"/>
          </a:xfrm>
          <a:prstGeom prst="rect">
            <a:avLst/>
          </a:prstGeom>
          <a:noFill/>
        </p:spPr>
        <p:txBody>
          <a:bodyPr wrap="square" rtlCol="0">
            <a:spAutoFit/>
          </a:bodyPr>
          <a:lstStyle/>
          <a:p>
            <a:r>
              <a:rPr lang="en-US" sz="2000" b="1" dirty="0"/>
              <a:t>SEVERE NKH</a:t>
            </a:r>
          </a:p>
          <a:p>
            <a:r>
              <a:rPr lang="en-US" sz="2000" b="1" dirty="0"/>
              <a:t>Age 3.5 </a:t>
            </a:r>
            <a:r>
              <a:rPr lang="en-US" sz="2000" b="1" dirty="0" err="1"/>
              <a:t>yrs</a:t>
            </a:r>
            <a:r>
              <a:rPr lang="en-US" sz="2000" b="1" dirty="0"/>
              <a:t> </a:t>
            </a:r>
          </a:p>
        </p:txBody>
      </p:sp>
    </p:spTree>
    <p:extLst>
      <p:ext uri="{BB962C8B-B14F-4D97-AF65-F5344CB8AC3E}">
        <p14:creationId xmlns:p14="http://schemas.microsoft.com/office/powerpoint/2010/main" val="3788163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85" y="203683"/>
            <a:ext cx="11098115" cy="1178804"/>
          </a:xfrm>
        </p:spPr>
        <p:txBody>
          <a:bodyPr/>
          <a:lstStyle/>
          <a:p>
            <a:r>
              <a:rPr lang="en-US" dirty="0">
                <a:solidFill>
                  <a:schemeClr val="accent5"/>
                </a:solidFill>
              </a:rPr>
              <a:t>The brain and NKH: pathology</a:t>
            </a:r>
          </a:p>
        </p:txBody>
      </p:sp>
      <p:sp>
        <p:nvSpPr>
          <p:cNvPr id="3" name="Content Placeholder 2"/>
          <p:cNvSpPr>
            <a:spLocks noGrp="1"/>
          </p:cNvSpPr>
          <p:nvPr>
            <p:ph sz="half" idx="1"/>
          </p:nvPr>
        </p:nvSpPr>
        <p:spPr>
          <a:xfrm>
            <a:off x="199347" y="1191755"/>
            <a:ext cx="7323867" cy="4133886"/>
          </a:xfrm>
        </p:spPr>
        <p:txBody>
          <a:bodyPr>
            <a:normAutofit fontScale="85000" lnSpcReduction="20000"/>
          </a:bodyPr>
          <a:lstStyle/>
          <a:p>
            <a:r>
              <a:rPr lang="en-US" sz="2900" dirty="0"/>
              <a:t>Neonates: </a:t>
            </a:r>
          </a:p>
          <a:p>
            <a:pPr lvl="1"/>
            <a:r>
              <a:rPr lang="en-US" sz="2500" dirty="0"/>
              <a:t>Normal amount of myelin</a:t>
            </a:r>
          </a:p>
          <a:p>
            <a:pPr lvl="1"/>
            <a:r>
              <a:rPr lang="en-US" sz="2500" dirty="0"/>
              <a:t>Microcystic vacuolation in myelin, variable sizes (</a:t>
            </a:r>
            <a:r>
              <a:rPr lang="en-US" sz="2500" dirty="0" err="1"/>
              <a:t>spongiosis</a:t>
            </a:r>
            <a:r>
              <a:rPr lang="en-US" sz="2500" dirty="0"/>
              <a:t>)</a:t>
            </a:r>
          </a:p>
          <a:p>
            <a:pPr lvl="1"/>
            <a:r>
              <a:rPr lang="en-US" sz="2500" dirty="0"/>
              <a:t>Cerebellar white matter, corticospinal tract, optic tracts and optic nerves</a:t>
            </a:r>
          </a:p>
          <a:p>
            <a:pPr lvl="1"/>
            <a:r>
              <a:rPr lang="en-US" sz="2500" dirty="0"/>
              <a:t>Splitting of myelin lamellae at extracellular space, outer side of myelin</a:t>
            </a:r>
          </a:p>
          <a:p>
            <a:r>
              <a:rPr lang="en-US" sz="2900" dirty="0"/>
              <a:t>Older: </a:t>
            </a:r>
          </a:p>
          <a:p>
            <a:pPr lvl="1"/>
            <a:r>
              <a:rPr lang="en-US" sz="2500" dirty="0"/>
              <a:t>Decrease in white matter, myelin volume</a:t>
            </a:r>
          </a:p>
          <a:p>
            <a:pPr lvl="1"/>
            <a:r>
              <a:rPr lang="en-US" sz="2500" dirty="0" err="1"/>
              <a:t>Spongiosis</a:t>
            </a:r>
            <a:r>
              <a:rPr lang="en-US" sz="2500" dirty="0"/>
              <a:t>: all cerebral white matter (less subcortical) </a:t>
            </a:r>
          </a:p>
          <a:p>
            <a:pPr lvl="1"/>
            <a:r>
              <a:rPr lang="en-US" sz="2500" dirty="0"/>
              <a:t>Mild diffuse gliosis</a:t>
            </a:r>
          </a:p>
          <a:p>
            <a:pPr lvl="1"/>
            <a:r>
              <a:rPr lang="en-US" sz="2500" dirty="0"/>
              <a:t>Loss of cerebellar Purkinje cells</a:t>
            </a:r>
          </a:p>
          <a:p>
            <a:pPr lvl="1"/>
            <a:r>
              <a:rPr lang="en-US" sz="2500" dirty="0"/>
              <a:t>Cerebellar atrophy, cerebral atrophy</a:t>
            </a:r>
          </a:p>
          <a:p>
            <a:pPr marL="0" indent="0">
              <a:buNone/>
            </a:pPr>
            <a:endParaRPr lang="en-US" dirty="0"/>
          </a:p>
        </p:txBody>
      </p:sp>
      <p:sp>
        <p:nvSpPr>
          <p:cNvPr id="6" name="TextBox 5"/>
          <p:cNvSpPr txBox="1"/>
          <p:nvPr/>
        </p:nvSpPr>
        <p:spPr>
          <a:xfrm>
            <a:off x="7212276" y="1239638"/>
            <a:ext cx="4038600" cy="461665"/>
          </a:xfrm>
          <a:prstGeom prst="rect">
            <a:avLst/>
          </a:prstGeom>
          <a:noFill/>
        </p:spPr>
        <p:txBody>
          <a:bodyPr wrap="square" rtlCol="0">
            <a:spAutoFit/>
          </a:bodyPr>
          <a:lstStyle/>
          <a:p>
            <a:pPr algn="ctr"/>
            <a:r>
              <a:rPr lang="en-US" sz="2400" dirty="0"/>
              <a:t>Cerebellar </a:t>
            </a:r>
            <a:r>
              <a:rPr lang="en-US" sz="2400" dirty="0" err="1"/>
              <a:t>spongiosis</a:t>
            </a:r>
            <a:endParaRPr lang="en-US" sz="2400" dirty="0"/>
          </a:p>
        </p:txBody>
      </p:sp>
      <p:pic>
        <p:nvPicPr>
          <p:cNvPr id="7" name="Picture 1027" descr="C:\Mijn documenten\research\NKH\NKH Round-Table\NKH97S136CERBL25HE.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760934" y="2426171"/>
            <a:ext cx="3886200" cy="2899469"/>
          </a:xfrm>
          <a:prstGeom prst="rect">
            <a:avLst/>
          </a:prstGeom>
          <a:noFill/>
          <a:extLst>
            <a:ext uri="{909E8E84-426E-40DD-AFC4-6F175D3DCCD1}">
              <a14:hiddenFill xmlns:a14="http://schemas.microsoft.com/office/drawing/2010/main">
                <a:solidFill>
                  <a:srgbClr val="FFFFFF"/>
                </a:solidFill>
              </a14:hiddenFill>
            </a:ext>
          </a:extLst>
        </p:spPr>
      </p:pic>
      <p:sp>
        <p:nvSpPr>
          <p:cNvPr id="8" name="Line 1028"/>
          <p:cNvSpPr>
            <a:spLocks noChangeShapeType="1"/>
          </p:cNvSpPr>
          <p:nvPr/>
        </p:nvSpPr>
        <p:spPr bwMode="auto">
          <a:xfrm flipH="1">
            <a:off x="10717374" y="2177235"/>
            <a:ext cx="381000" cy="3810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 Box 1030"/>
          <p:cNvSpPr txBox="1">
            <a:spLocks noChangeArrowheads="1"/>
          </p:cNvSpPr>
          <p:nvPr/>
        </p:nvSpPr>
        <p:spPr bwMode="auto">
          <a:xfrm>
            <a:off x="10101433" y="1750029"/>
            <a:ext cx="148694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BE" altLang="en-US" sz="1600" dirty="0"/>
              <a:t>Mega-</a:t>
            </a:r>
            <a:r>
              <a:rPr lang="nl-BE" altLang="en-US" sz="1600" dirty="0" err="1"/>
              <a:t>astrocyte</a:t>
            </a:r>
            <a:endParaRPr lang="en-GB" altLang="en-US" sz="1600" dirty="0"/>
          </a:p>
        </p:txBody>
      </p:sp>
    </p:spTree>
    <p:extLst>
      <p:ext uri="{BB962C8B-B14F-4D97-AF65-F5344CB8AC3E}">
        <p14:creationId xmlns:p14="http://schemas.microsoft.com/office/powerpoint/2010/main" val="2276657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and white sign&#10;&#10;Description automatically generated with medium confidence">
            <a:extLst>
              <a:ext uri="{FF2B5EF4-FFF2-40B4-BE49-F238E27FC236}">
                <a16:creationId xmlns:a16="http://schemas.microsoft.com/office/drawing/2014/main" id="{516C7FF6-B18D-FB00-5689-D3968EF340A6}"/>
              </a:ext>
            </a:extLst>
          </p:cNvPr>
          <p:cNvPicPr>
            <a:picLocks noChangeAspect="1"/>
          </p:cNvPicPr>
          <p:nvPr/>
        </p:nvPicPr>
        <p:blipFill rotWithShape="1">
          <a:blip r:embed="rId2"/>
          <a:srcRect b="3333"/>
          <a:stretch/>
        </p:blipFill>
        <p:spPr>
          <a:xfrm>
            <a:off x="214687" y="5748270"/>
            <a:ext cx="1247025" cy="886496"/>
          </a:xfrm>
          <a:prstGeom prst="rect">
            <a:avLst/>
          </a:prstGeom>
          <a:noFill/>
        </p:spPr>
      </p:pic>
      <p:pic>
        <p:nvPicPr>
          <p:cNvPr id="9" name="Image 1" descr="Capture d’écran 2019-01-09 à 18.21.26.png">
            <a:extLst>
              <a:ext uri="{FF2B5EF4-FFF2-40B4-BE49-F238E27FC236}">
                <a16:creationId xmlns:a16="http://schemas.microsoft.com/office/drawing/2014/main" id="{676FB334-ED7F-0613-B9E7-1F519098527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60460" y="80807"/>
            <a:ext cx="7682562" cy="6594329"/>
          </a:xfrm>
          <a:prstGeom prst="rect">
            <a:avLst/>
          </a:prstGeom>
        </p:spPr>
      </p:pic>
      <p:sp>
        <p:nvSpPr>
          <p:cNvPr id="10" name="ZoneTexte 3">
            <a:extLst>
              <a:ext uri="{FF2B5EF4-FFF2-40B4-BE49-F238E27FC236}">
                <a16:creationId xmlns:a16="http://schemas.microsoft.com/office/drawing/2014/main" id="{6C5FD2E6-68DE-7225-773E-34DD3A03B2F3}"/>
              </a:ext>
            </a:extLst>
          </p:cNvPr>
          <p:cNvSpPr txBox="1"/>
          <p:nvPr/>
        </p:nvSpPr>
        <p:spPr>
          <a:xfrm>
            <a:off x="8648680" y="693142"/>
            <a:ext cx="1782860" cy="379591"/>
          </a:xfrm>
          <a:prstGeom prst="rect">
            <a:avLst/>
          </a:prstGeom>
          <a:noFill/>
        </p:spPr>
        <p:txBody>
          <a:bodyPr wrap="none" rtlCol="0">
            <a:spAutoFit/>
          </a:bodyPr>
          <a:lstStyle/>
          <a:p>
            <a:r>
              <a:rPr lang="fr-FR" b="1" dirty="0">
                <a:latin typeface="+mj-lt"/>
              </a:rPr>
              <a:t>&gt;1200 </a:t>
            </a:r>
            <a:r>
              <a:rPr lang="fr-FR" b="1" dirty="0" err="1">
                <a:latin typeface="+mj-lt"/>
              </a:rPr>
              <a:t>deficits</a:t>
            </a:r>
            <a:endParaRPr lang="fr-FR" b="1" dirty="0">
              <a:latin typeface="+mj-lt"/>
            </a:endParaRPr>
          </a:p>
        </p:txBody>
      </p:sp>
    </p:spTree>
    <p:extLst>
      <p:ext uri="{BB962C8B-B14F-4D97-AF65-F5344CB8AC3E}">
        <p14:creationId xmlns:p14="http://schemas.microsoft.com/office/powerpoint/2010/main" val="384231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69012" y="76201"/>
            <a:ext cx="10041788" cy="639763"/>
          </a:xfrm>
        </p:spPr>
        <p:txBody>
          <a:bodyPr>
            <a:noAutofit/>
          </a:bodyPr>
          <a:lstStyle/>
          <a:p>
            <a:pPr eaLnBrk="1" hangingPunct="1"/>
            <a:r>
              <a:rPr lang="en-US" sz="3200" dirty="0">
                <a:solidFill>
                  <a:schemeClr val="accent5"/>
                </a:solidFill>
              </a:rPr>
              <a:t>Biochemistry = Gold Standard</a:t>
            </a:r>
          </a:p>
        </p:txBody>
      </p:sp>
      <p:sp>
        <p:nvSpPr>
          <p:cNvPr id="18435" name="Rectangle 3"/>
          <p:cNvSpPr>
            <a:spLocks noGrp="1" noChangeArrowheads="1"/>
          </p:cNvSpPr>
          <p:nvPr>
            <p:ph type="body" idx="1"/>
          </p:nvPr>
        </p:nvSpPr>
        <p:spPr>
          <a:xfrm>
            <a:off x="169012" y="979405"/>
            <a:ext cx="10270388" cy="4450658"/>
          </a:xfrm>
        </p:spPr>
        <p:txBody>
          <a:bodyPr>
            <a:noAutofit/>
          </a:bodyPr>
          <a:lstStyle/>
          <a:p>
            <a:pPr eaLnBrk="1" hangingPunct="1"/>
            <a:r>
              <a:rPr lang="en-US" sz="2400" dirty="0"/>
              <a:t>Glycine is high</a:t>
            </a:r>
          </a:p>
          <a:p>
            <a:pPr eaLnBrk="1" hangingPunct="1"/>
            <a:r>
              <a:rPr lang="en-US" sz="2400" dirty="0"/>
              <a:t>Elevated glycine in blood (not specific!)</a:t>
            </a:r>
            <a:endParaRPr lang="en-US" b="1" dirty="0">
              <a:solidFill>
                <a:srgbClr val="FF0000"/>
              </a:solidFill>
            </a:endParaRPr>
          </a:p>
          <a:p>
            <a:pPr eaLnBrk="1" hangingPunct="1"/>
            <a:r>
              <a:rPr lang="en-US" b="1" dirty="0">
                <a:solidFill>
                  <a:srgbClr val="FF0000"/>
                </a:solidFill>
              </a:rPr>
              <a:t>Elevated CSF glycine = primary diagnostic indicator!</a:t>
            </a:r>
          </a:p>
          <a:p>
            <a:pPr lvl="1" eaLnBrk="1" hangingPunct="1"/>
            <a:r>
              <a:rPr lang="en-US" dirty="0"/>
              <a:t>Age dependent </a:t>
            </a:r>
          </a:p>
          <a:p>
            <a:pPr lvl="1" eaLnBrk="1" hangingPunct="1"/>
            <a:r>
              <a:rPr lang="en-US" dirty="0"/>
              <a:t>Very rarely normal in mild NKH</a:t>
            </a:r>
          </a:p>
          <a:p>
            <a:pPr lvl="1" eaLnBrk="1" hangingPunct="1"/>
            <a:r>
              <a:rPr lang="en-US" dirty="0"/>
              <a:t>Only reliable if no elevation of CSF protein</a:t>
            </a:r>
            <a:endParaRPr lang="en-US" sz="2400" dirty="0">
              <a:solidFill>
                <a:srgbClr val="FF0000"/>
              </a:solidFill>
            </a:endParaRPr>
          </a:p>
          <a:p>
            <a:pPr eaLnBrk="1" hangingPunct="1"/>
            <a:r>
              <a:rPr lang="en-US" sz="2400" dirty="0">
                <a:solidFill>
                  <a:srgbClr val="FF0000"/>
                </a:solidFill>
              </a:rPr>
              <a:t>Elevated </a:t>
            </a:r>
            <a:r>
              <a:rPr lang="en-US" sz="2400" dirty="0" err="1">
                <a:solidFill>
                  <a:srgbClr val="FF0000"/>
                </a:solidFill>
              </a:rPr>
              <a:t>CSF:plasma</a:t>
            </a:r>
            <a:r>
              <a:rPr lang="en-US" sz="2400" dirty="0">
                <a:solidFill>
                  <a:srgbClr val="FF0000"/>
                </a:solidFill>
              </a:rPr>
              <a:t> glycine ratio – secondary parameter</a:t>
            </a:r>
            <a:endParaRPr lang="en-US" sz="1800" dirty="0">
              <a:solidFill>
                <a:srgbClr val="FF0000"/>
              </a:solidFill>
            </a:endParaRPr>
          </a:p>
          <a:p>
            <a:pPr lvl="1" eaLnBrk="1" hangingPunct="1"/>
            <a:r>
              <a:rPr lang="en-US" dirty="0"/>
              <a:t>Normal </a:t>
            </a:r>
            <a:r>
              <a:rPr lang="en-US" dirty="0">
                <a:latin typeface="Calibri"/>
              </a:rPr>
              <a:t>≤</a:t>
            </a:r>
            <a:r>
              <a:rPr lang="en-US" dirty="0"/>
              <a:t> 0.02 ; affected ≥ 0.08; 0.02-0.06 in attenuated/variant NKH</a:t>
            </a:r>
          </a:p>
          <a:p>
            <a:pPr lvl="1" eaLnBrk="1" hangingPunct="1"/>
            <a:r>
              <a:rPr lang="en-US" dirty="0"/>
              <a:t>Only reliable if 1. CSF glycine is elevated 2. sampling at same time</a:t>
            </a:r>
            <a:endParaRPr lang="en-US" b="1" dirty="0">
              <a:solidFill>
                <a:srgbClr val="FF0000"/>
              </a:solidFill>
            </a:endParaRPr>
          </a:p>
        </p:txBody>
      </p:sp>
    </p:spTree>
    <p:extLst>
      <p:ext uri="{BB962C8B-B14F-4D97-AF65-F5344CB8AC3E}">
        <p14:creationId xmlns:p14="http://schemas.microsoft.com/office/powerpoint/2010/main" val="373600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682" y="156017"/>
            <a:ext cx="11150118" cy="975062"/>
          </a:xfrm>
        </p:spPr>
        <p:txBody>
          <a:bodyPr>
            <a:normAutofit/>
          </a:bodyPr>
          <a:lstStyle/>
          <a:p>
            <a:r>
              <a:rPr lang="en-US" sz="3600" dirty="0">
                <a:solidFill>
                  <a:schemeClr val="accent5"/>
                </a:solidFill>
              </a:rPr>
              <a:t>CSF glycine related to outcome DQ</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8965303"/>
              </p:ext>
            </p:extLst>
          </p:nvPr>
        </p:nvGraphicFramePr>
        <p:xfrm>
          <a:off x="3263961" y="885149"/>
          <a:ext cx="8229600" cy="4525963"/>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p:cNvCxnSpPr/>
          <p:nvPr/>
        </p:nvCxnSpPr>
        <p:spPr>
          <a:xfrm>
            <a:off x="3873561" y="2924260"/>
            <a:ext cx="5638800" cy="0"/>
          </a:xfrm>
          <a:prstGeom prst="line">
            <a:avLst/>
          </a:prstGeom>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9512362" y="2866348"/>
            <a:ext cx="1790683" cy="369332"/>
          </a:xfrm>
          <a:prstGeom prst="rect">
            <a:avLst/>
          </a:prstGeom>
          <a:noFill/>
        </p:spPr>
        <p:txBody>
          <a:bodyPr wrap="none" rtlCol="0">
            <a:spAutoFit/>
          </a:bodyPr>
          <a:lstStyle/>
          <a:p>
            <a:r>
              <a:rPr lang="en-US" dirty="0"/>
              <a:t>Cutoff at 230 </a:t>
            </a:r>
            <a:r>
              <a:rPr lang="en-US" dirty="0">
                <a:latin typeface="Times New Roman"/>
                <a:cs typeface="Times New Roman"/>
              </a:rPr>
              <a:t>µ</a:t>
            </a:r>
            <a:r>
              <a:rPr lang="en-US" dirty="0"/>
              <a:t>M</a:t>
            </a:r>
          </a:p>
        </p:txBody>
      </p:sp>
    </p:spTree>
    <p:extLst>
      <p:ext uri="{BB962C8B-B14F-4D97-AF65-F5344CB8AC3E}">
        <p14:creationId xmlns:p14="http://schemas.microsoft.com/office/powerpoint/2010/main" val="219841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97146" y="113773"/>
            <a:ext cx="10515600" cy="1325563"/>
          </a:xfrm>
        </p:spPr>
        <p:txBody>
          <a:bodyPr/>
          <a:lstStyle/>
          <a:p>
            <a:r>
              <a:rPr lang="en-US" altLang="en-US" sz="3200" dirty="0">
                <a:solidFill>
                  <a:schemeClr val="accent5"/>
                </a:solidFill>
                <a:ea typeface="ＭＳ Ｐゴシック" pitchFamily="34" charset="-128"/>
                <a:cs typeface="Geneva" pitchFamily="2" charset="0"/>
              </a:rPr>
              <a:t>Classic NKH: </a:t>
            </a:r>
            <a:r>
              <a:rPr lang="en-US" altLang="en-US" sz="3200" i="1" dirty="0">
                <a:solidFill>
                  <a:schemeClr val="accent5"/>
                </a:solidFill>
                <a:ea typeface="ＭＳ Ｐゴシック" pitchFamily="34" charset="-128"/>
                <a:cs typeface="Geneva" pitchFamily="2" charset="0"/>
              </a:rPr>
              <a:t>GLDC</a:t>
            </a:r>
            <a:r>
              <a:rPr lang="en-US" altLang="en-US" sz="3200" dirty="0">
                <a:solidFill>
                  <a:schemeClr val="accent5"/>
                </a:solidFill>
                <a:ea typeface="ＭＳ Ｐゴシック" pitchFamily="34" charset="-128"/>
                <a:cs typeface="Geneva" pitchFamily="2" charset="0"/>
              </a:rPr>
              <a:t> and </a:t>
            </a:r>
            <a:r>
              <a:rPr lang="en-US" altLang="en-US" sz="3200" i="1" dirty="0">
                <a:solidFill>
                  <a:schemeClr val="accent5"/>
                </a:solidFill>
                <a:ea typeface="ＭＳ Ｐゴシック" pitchFamily="34" charset="-128"/>
                <a:cs typeface="Geneva" pitchFamily="2" charset="0"/>
              </a:rPr>
              <a:t>AMT </a:t>
            </a:r>
            <a:r>
              <a:rPr lang="en-US" altLang="en-US" sz="3200" dirty="0">
                <a:solidFill>
                  <a:schemeClr val="accent5"/>
                </a:solidFill>
                <a:ea typeface="ＭＳ Ｐゴシック" pitchFamily="34" charset="-128"/>
                <a:cs typeface="Geneva" pitchFamily="2" charset="0"/>
              </a:rPr>
              <a:t>Variants</a:t>
            </a:r>
          </a:p>
        </p:txBody>
      </p:sp>
      <p:sp>
        <p:nvSpPr>
          <p:cNvPr id="3" name="Content Placeholder 2"/>
          <p:cNvSpPr>
            <a:spLocks noGrp="1"/>
          </p:cNvSpPr>
          <p:nvPr>
            <p:ph idx="1"/>
          </p:nvPr>
        </p:nvSpPr>
        <p:spPr>
          <a:xfrm>
            <a:off x="251352" y="1473441"/>
            <a:ext cx="11102448" cy="3866002"/>
          </a:xfrm>
        </p:spPr>
        <p:txBody>
          <a:bodyPr/>
          <a:lstStyle/>
          <a:p>
            <a:pPr>
              <a:buFont typeface="Arial" charset="0"/>
              <a:buChar char="•"/>
              <a:defRPr/>
            </a:pPr>
            <a:r>
              <a:rPr lang="en-US" sz="2400" dirty="0"/>
              <a:t>In 562 unique families, sequencing and copy number variant analysis identified bi-allelic mutations in 550 cases.</a:t>
            </a:r>
          </a:p>
          <a:p>
            <a:pPr marL="0" indent="0">
              <a:buNone/>
              <a:defRPr/>
            </a:pPr>
            <a:r>
              <a:rPr lang="en-US" sz="2400" dirty="0"/>
              <a:t>-</a:t>
            </a:r>
            <a:r>
              <a:rPr lang="en-US" sz="2000" dirty="0"/>
              <a:t>There was a </a:t>
            </a:r>
            <a:r>
              <a:rPr lang="en-US" sz="2000" b="1" u="sng" dirty="0"/>
              <a:t>98% detection rate </a:t>
            </a:r>
            <a:r>
              <a:rPr lang="en-US" sz="2000" dirty="0"/>
              <a:t>of pathogenic mutations  - 410 unique mutations were identified: extensive intragenic allelic heterogeneity</a:t>
            </a:r>
          </a:p>
          <a:p>
            <a:pPr marL="457200" lvl="1" indent="0">
              <a:buNone/>
              <a:defRPr/>
            </a:pPr>
            <a:r>
              <a:rPr lang="en-US" dirty="0"/>
              <a:t> </a:t>
            </a:r>
          </a:p>
          <a:p>
            <a:pPr marL="457200" lvl="1" indent="0">
              <a:buNone/>
              <a:defRPr/>
            </a:pPr>
            <a:r>
              <a:rPr lang="en-US" dirty="0"/>
              <a:t>80%  </a:t>
            </a:r>
            <a:r>
              <a:rPr lang="en-US" i="1" dirty="0"/>
              <a:t>GLDC 			                                 </a:t>
            </a:r>
            <a:r>
              <a:rPr lang="en-US" dirty="0"/>
              <a:t>20% </a:t>
            </a:r>
            <a:r>
              <a:rPr lang="en-US" i="1" dirty="0"/>
              <a:t>AMT</a:t>
            </a:r>
          </a:p>
          <a:p>
            <a:pPr>
              <a:buFont typeface="Arial" charset="0"/>
              <a:buChar char="•"/>
              <a:defRPr/>
            </a:pPr>
            <a:endParaRPr lang="en-US" sz="2400" dirty="0"/>
          </a:p>
          <a:p>
            <a:pPr marL="0" indent="0">
              <a:buNone/>
              <a:defRPr/>
            </a:pPr>
            <a:endParaRPr lang="en-US" sz="2400" dirty="0"/>
          </a:p>
        </p:txBody>
      </p:sp>
      <p:pic>
        <p:nvPicPr>
          <p:cNvPr id="4" name="Picture 4" descr="C:\Users\138397\AppData\Local\Microsoft\Windows\Temporary Internet Files\Content.Outlook\C31RF3XZ\GLDC Mutation Frequency .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1" y="4133225"/>
            <a:ext cx="4109386" cy="267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138397\AppData\Local\Microsoft\Windows\Temporary Internet Files\Content.Outlook\C31RF3XZ\AMT mutation frequency.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743" y="3853286"/>
            <a:ext cx="4881741" cy="295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4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77354" y="104008"/>
            <a:ext cx="10009646" cy="962792"/>
          </a:xfrm>
        </p:spPr>
        <p:txBody>
          <a:bodyPr>
            <a:noAutofit/>
          </a:bodyPr>
          <a:lstStyle/>
          <a:p>
            <a:r>
              <a:rPr lang="en-US" sz="3200" b="1" cap="small" dirty="0">
                <a:solidFill>
                  <a:schemeClr val="accent5"/>
                </a:solidFill>
              </a:rPr>
              <a:t>Mutant alleles with residual activity and disease severity</a:t>
            </a:r>
          </a:p>
        </p:txBody>
      </p:sp>
      <p:sp>
        <p:nvSpPr>
          <p:cNvPr id="10" name="Text Placeholder 9"/>
          <p:cNvSpPr>
            <a:spLocks noGrp="1"/>
          </p:cNvSpPr>
          <p:nvPr>
            <p:ph type="body" idx="1"/>
          </p:nvPr>
        </p:nvSpPr>
        <p:spPr>
          <a:xfrm>
            <a:off x="1954694" y="1459707"/>
            <a:ext cx="5157787" cy="525235"/>
          </a:xfrm>
        </p:spPr>
        <p:txBody>
          <a:bodyPr>
            <a:normAutofit/>
          </a:bodyPr>
          <a:lstStyle/>
          <a:p>
            <a:r>
              <a:rPr lang="en-US" dirty="0"/>
              <a:t>Developmental outcome</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2939221417"/>
              </p:ext>
            </p:extLst>
          </p:nvPr>
        </p:nvGraphicFramePr>
        <p:xfrm>
          <a:off x="157217" y="850171"/>
          <a:ext cx="5157787" cy="4659222"/>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 Placeholder 10"/>
          <p:cNvSpPr>
            <a:spLocks noGrp="1"/>
          </p:cNvSpPr>
          <p:nvPr>
            <p:ph type="body" sz="quarter" idx="3"/>
          </p:nvPr>
        </p:nvSpPr>
        <p:spPr>
          <a:xfrm>
            <a:off x="8102479" y="1477764"/>
            <a:ext cx="5183188" cy="520019"/>
          </a:xfrm>
        </p:spPr>
        <p:txBody>
          <a:bodyPr>
            <a:normAutofit/>
          </a:bodyPr>
          <a:lstStyle/>
          <a:p>
            <a:r>
              <a:rPr lang="en-US" dirty="0"/>
              <a:t>Epilepsy severity</a:t>
            </a:r>
          </a:p>
        </p:txBody>
      </p:sp>
      <p:graphicFrame>
        <p:nvGraphicFramePr>
          <p:cNvPr id="13" name="Content Placeholder 12"/>
          <p:cNvGraphicFramePr>
            <a:graphicFrameLocks noGrp="1"/>
          </p:cNvGraphicFramePr>
          <p:nvPr>
            <p:ph sz="quarter" idx="4"/>
            <p:extLst>
              <p:ext uri="{D42A27DB-BD31-4B8C-83A1-F6EECF244321}">
                <p14:modId xmlns:p14="http://schemas.microsoft.com/office/powerpoint/2010/main" val="3290597976"/>
              </p:ext>
            </p:extLst>
          </p:nvPr>
        </p:nvGraphicFramePr>
        <p:xfrm>
          <a:off x="6187994" y="1259517"/>
          <a:ext cx="5345480" cy="42498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8188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40" y="121343"/>
            <a:ext cx="11258460" cy="1174417"/>
          </a:xfrm>
        </p:spPr>
        <p:txBody>
          <a:bodyPr/>
          <a:lstStyle/>
          <a:p>
            <a:r>
              <a:rPr lang="en-US" dirty="0">
                <a:solidFill>
                  <a:schemeClr val="accent5"/>
                </a:solidFill>
              </a:rPr>
              <a:t>Role of genotype</a:t>
            </a:r>
          </a:p>
        </p:txBody>
      </p:sp>
      <p:sp>
        <p:nvSpPr>
          <p:cNvPr id="3" name="Content Placeholder 2"/>
          <p:cNvSpPr>
            <a:spLocks noGrp="1"/>
          </p:cNvSpPr>
          <p:nvPr>
            <p:ph idx="1"/>
          </p:nvPr>
        </p:nvSpPr>
        <p:spPr>
          <a:xfrm>
            <a:off x="524372" y="1295760"/>
            <a:ext cx="11466836" cy="5409839"/>
          </a:xfrm>
        </p:spPr>
        <p:txBody>
          <a:bodyPr>
            <a:normAutofit/>
          </a:bodyPr>
          <a:lstStyle/>
          <a:p>
            <a:r>
              <a:rPr lang="en-US" dirty="0"/>
              <a:t>Genetics is important</a:t>
            </a:r>
          </a:p>
          <a:p>
            <a:pPr lvl="1"/>
            <a:r>
              <a:rPr lang="en-US" dirty="0"/>
              <a:t>Number of good mutations relates to outcome</a:t>
            </a:r>
          </a:p>
          <a:p>
            <a:pPr lvl="2"/>
            <a:r>
              <a:rPr lang="en-US" dirty="0"/>
              <a:t>Two bad mutations: severe outcome</a:t>
            </a:r>
          </a:p>
          <a:p>
            <a:pPr lvl="2"/>
            <a:r>
              <a:rPr lang="en-US" dirty="0"/>
              <a:t>One good mutation: chance of attenuated outcome</a:t>
            </a:r>
          </a:p>
          <a:p>
            <a:pPr lvl="1"/>
            <a:r>
              <a:rPr lang="en-US" b="1" dirty="0">
                <a:solidFill>
                  <a:srgbClr val="FF0000"/>
                </a:solidFill>
              </a:rPr>
              <a:t>Permissive effect</a:t>
            </a:r>
          </a:p>
          <a:p>
            <a:r>
              <a:rPr lang="en-US" dirty="0"/>
              <a:t>Genetics is not everything</a:t>
            </a:r>
          </a:p>
          <a:p>
            <a:pPr lvl="1"/>
            <a:r>
              <a:rPr lang="en-US" dirty="0"/>
              <a:t>Poor relation of residual activity to outcome</a:t>
            </a:r>
          </a:p>
          <a:p>
            <a:pPr lvl="1"/>
            <a:r>
              <a:rPr lang="en-US" dirty="0"/>
              <a:t>Same genetics: different outcome</a:t>
            </a:r>
          </a:p>
          <a:p>
            <a:pPr lvl="1"/>
            <a:r>
              <a:rPr lang="en-US" dirty="0"/>
              <a:t>Modifying factors are important</a:t>
            </a:r>
          </a:p>
        </p:txBody>
      </p:sp>
    </p:spTree>
    <p:extLst>
      <p:ext uri="{BB962C8B-B14F-4D97-AF65-F5344CB8AC3E}">
        <p14:creationId xmlns:p14="http://schemas.microsoft.com/office/powerpoint/2010/main" val="2757360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351" y="76200"/>
            <a:ext cx="9972449" cy="960438"/>
          </a:xfrm>
        </p:spPr>
        <p:txBody>
          <a:bodyPr/>
          <a:lstStyle/>
          <a:p>
            <a:r>
              <a:rPr lang="en-US" dirty="0">
                <a:solidFill>
                  <a:schemeClr val="accent5"/>
                </a:solidFill>
              </a:rPr>
              <a:t>Current treatment</a:t>
            </a:r>
          </a:p>
        </p:txBody>
      </p:sp>
      <p:sp>
        <p:nvSpPr>
          <p:cNvPr id="3" name="Content Placeholder 2"/>
          <p:cNvSpPr>
            <a:spLocks noGrp="1"/>
          </p:cNvSpPr>
          <p:nvPr>
            <p:ph idx="1"/>
          </p:nvPr>
        </p:nvSpPr>
        <p:spPr>
          <a:xfrm>
            <a:off x="238351" y="975795"/>
            <a:ext cx="11030943" cy="4367595"/>
          </a:xfrm>
        </p:spPr>
        <p:txBody>
          <a:bodyPr>
            <a:noAutofit/>
          </a:bodyPr>
          <a:lstStyle/>
          <a:p>
            <a:r>
              <a:rPr lang="en-US" sz="2000" b="1" dirty="0">
                <a:solidFill>
                  <a:srgbClr val="FF0000"/>
                </a:solidFill>
              </a:rPr>
              <a:t>Principle: </a:t>
            </a:r>
            <a:r>
              <a:rPr lang="en-US" sz="2000" b="1" i="1" dirty="0">
                <a:solidFill>
                  <a:srgbClr val="FF0000"/>
                </a:solidFill>
              </a:rPr>
              <a:t>Excess glycine overstimulates NMDA receptors: reduce glycine and block receptor</a:t>
            </a:r>
            <a:r>
              <a:rPr lang="en-US" sz="2000" b="1" dirty="0">
                <a:solidFill>
                  <a:srgbClr val="FF0000"/>
                </a:solidFill>
              </a:rPr>
              <a:t> </a:t>
            </a:r>
          </a:p>
          <a:p>
            <a:r>
              <a:rPr lang="en-US" sz="2000" b="1" dirty="0"/>
              <a:t>REDUCE GLYCINE: BENZOATE and DIET: </a:t>
            </a:r>
          </a:p>
          <a:p>
            <a:r>
              <a:rPr lang="en-US" sz="2000" b="1" dirty="0"/>
              <a:t>Benzoate: </a:t>
            </a:r>
          </a:p>
          <a:p>
            <a:pPr lvl="1"/>
            <a:r>
              <a:rPr lang="en-US" sz="2000" i="1" dirty="0"/>
              <a:t>Benzoate </a:t>
            </a:r>
            <a:r>
              <a:rPr lang="en-US" sz="2000" i="1" dirty="0">
                <a:cs typeface="Calibri"/>
              </a:rPr>
              <a:t>→ benzoyl-CoA + glycine → </a:t>
            </a:r>
            <a:r>
              <a:rPr lang="en-US" sz="2000" i="1" dirty="0" err="1">
                <a:cs typeface="Calibri"/>
              </a:rPr>
              <a:t>hippurate</a:t>
            </a:r>
            <a:r>
              <a:rPr lang="en-US" sz="2000" i="1" dirty="0">
                <a:cs typeface="Calibri"/>
              </a:rPr>
              <a:t> → urine excretion</a:t>
            </a:r>
            <a:endParaRPr lang="en-US" sz="2000" dirty="0"/>
          </a:p>
          <a:p>
            <a:pPr lvl="1"/>
            <a:r>
              <a:rPr lang="en-US" sz="2000" dirty="0"/>
              <a:t>Starting dose: Attenuated: 300 mg/kg/d; Severe: 500 mg/kg/d; Treatment goal: plasma glycine 120 – 300 µM</a:t>
            </a:r>
          </a:p>
          <a:p>
            <a:r>
              <a:rPr lang="en-US" sz="2000" b="1" dirty="0"/>
              <a:t>Diet: </a:t>
            </a:r>
            <a:r>
              <a:rPr lang="en-US" sz="2000" dirty="0"/>
              <a:t>Glycine in food is low, Dietary restriction for difficult to control severe NKH</a:t>
            </a:r>
          </a:p>
          <a:p>
            <a:r>
              <a:rPr lang="en-US" sz="2000" b="1" dirty="0"/>
              <a:t>BLOCK NMDA RECEPTORS: </a:t>
            </a:r>
          </a:p>
          <a:p>
            <a:r>
              <a:rPr lang="en-US" sz="2000" i="1" dirty="0"/>
              <a:t>Glycine is activator on NMDA receptor: overstimulation </a:t>
            </a:r>
            <a:r>
              <a:rPr lang="en-US" sz="2000" i="1" dirty="0">
                <a:cs typeface="Calibri"/>
              </a:rPr>
              <a:t>→ use receptor blockers</a:t>
            </a:r>
            <a:r>
              <a:rPr lang="en-US" sz="2000" i="1" dirty="0"/>
              <a:t> </a:t>
            </a:r>
          </a:p>
          <a:p>
            <a:r>
              <a:rPr lang="en-US" sz="2000" b="1" dirty="0"/>
              <a:t>DEXTROMETHORPHAN </a:t>
            </a:r>
            <a:r>
              <a:rPr lang="en-US" sz="2000" i="1" dirty="0"/>
              <a:t>: </a:t>
            </a:r>
            <a:r>
              <a:rPr lang="en-US" sz="2000" dirty="0"/>
              <a:t>Uncompetitive NMDA receptor antagonist (other receptors as well)</a:t>
            </a:r>
          </a:p>
          <a:p>
            <a:pPr lvl="1"/>
            <a:r>
              <a:rPr lang="en-US" sz="2000" dirty="0"/>
              <a:t>Dosing: 3-10 mg/kg/day (range 1 – 35)</a:t>
            </a:r>
          </a:p>
          <a:p>
            <a:r>
              <a:rPr lang="en-US" sz="2000" b="1" dirty="0"/>
              <a:t>KETAMINE</a:t>
            </a:r>
            <a:endParaRPr lang="en-US" sz="2000" dirty="0"/>
          </a:p>
          <a:p>
            <a:endParaRPr lang="en-US" sz="2000" b="1" dirty="0">
              <a:solidFill>
                <a:srgbClr val="FF0000"/>
              </a:solidFill>
            </a:endParaRPr>
          </a:p>
          <a:p>
            <a:endParaRPr lang="en-US" sz="2000" b="1" dirty="0">
              <a:solidFill>
                <a:srgbClr val="FF0000"/>
              </a:solidFill>
            </a:endParaRPr>
          </a:p>
          <a:p>
            <a:endParaRPr lang="en-US" sz="2000" dirty="0"/>
          </a:p>
        </p:txBody>
      </p:sp>
    </p:spTree>
    <p:extLst>
      <p:ext uri="{BB962C8B-B14F-4D97-AF65-F5344CB8AC3E}">
        <p14:creationId xmlns:p14="http://schemas.microsoft.com/office/powerpoint/2010/main" val="623618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096963" y="1143001"/>
            <a:ext cx="242912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a:t>Food </a:t>
            </a:r>
          </a:p>
          <a:p>
            <a:pPr algn="ctr"/>
            <a:r>
              <a:rPr lang="en-US" altLang="en-US" sz="2800"/>
              <a:t>glycine + serine</a:t>
            </a:r>
          </a:p>
        </p:txBody>
      </p:sp>
      <p:sp>
        <p:nvSpPr>
          <p:cNvPr id="53251" name="Text Box 3"/>
          <p:cNvSpPr txBox="1">
            <a:spLocks noChangeArrowheads="1"/>
          </p:cNvSpPr>
          <p:nvPr/>
        </p:nvSpPr>
        <p:spPr bwMode="auto">
          <a:xfrm>
            <a:off x="3048000" y="3276601"/>
            <a:ext cx="4394200" cy="955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a:t>Plasma glycine</a:t>
            </a:r>
          </a:p>
          <a:p>
            <a:pPr algn="ctr"/>
            <a:r>
              <a:rPr lang="en-US" altLang="en-US" sz="2800" i="1"/>
              <a:t>in balance (normal levels)</a:t>
            </a:r>
          </a:p>
        </p:txBody>
      </p:sp>
      <p:sp>
        <p:nvSpPr>
          <p:cNvPr id="53252" name="Text Box 4"/>
          <p:cNvSpPr txBox="1">
            <a:spLocks noChangeArrowheads="1"/>
          </p:cNvSpPr>
          <p:nvPr/>
        </p:nvSpPr>
        <p:spPr bwMode="auto">
          <a:xfrm>
            <a:off x="5470525" y="609600"/>
            <a:ext cx="4267200" cy="125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a:t>Glycine endogenous </a:t>
            </a:r>
          </a:p>
          <a:p>
            <a:pPr algn="ctr"/>
            <a:r>
              <a:rPr lang="en-US" altLang="en-US" sz="2800"/>
              <a:t>synthesis </a:t>
            </a:r>
          </a:p>
          <a:p>
            <a:pPr algn="ctr"/>
            <a:r>
              <a:rPr lang="en-US" altLang="en-US" sz="2000"/>
              <a:t>including protein catabolism, SHMT</a:t>
            </a:r>
          </a:p>
        </p:txBody>
      </p:sp>
      <p:sp>
        <p:nvSpPr>
          <p:cNvPr id="53253" name="Text Box 5"/>
          <p:cNvSpPr txBox="1">
            <a:spLocks noChangeArrowheads="1"/>
          </p:cNvSpPr>
          <p:nvPr/>
        </p:nvSpPr>
        <p:spPr bwMode="auto">
          <a:xfrm>
            <a:off x="8061326" y="3168650"/>
            <a:ext cx="24542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a:t>Glycine endogenous use</a:t>
            </a:r>
          </a:p>
        </p:txBody>
      </p:sp>
      <p:sp>
        <p:nvSpPr>
          <p:cNvPr id="53254" name="Text Box 6"/>
          <p:cNvSpPr txBox="1">
            <a:spLocks noChangeArrowheads="1"/>
          </p:cNvSpPr>
          <p:nvPr/>
        </p:nvSpPr>
        <p:spPr bwMode="auto">
          <a:xfrm>
            <a:off x="2058053" y="4713288"/>
            <a:ext cx="38769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a:t>Glycine cleavage enzyme </a:t>
            </a:r>
          </a:p>
        </p:txBody>
      </p:sp>
      <p:sp>
        <p:nvSpPr>
          <p:cNvPr id="53255" name="Text Box 7"/>
          <p:cNvSpPr txBox="1">
            <a:spLocks noChangeArrowheads="1"/>
          </p:cNvSpPr>
          <p:nvPr/>
        </p:nvSpPr>
        <p:spPr bwMode="auto">
          <a:xfrm>
            <a:off x="2400276" y="6107113"/>
            <a:ext cx="24543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i="1"/>
              <a:t>Neurologic outcome ?</a:t>
            </a:r>
          </a:p>
        </p:txBody>
      </p:sp>
      <p:sp>
        <p:nvSpPr>
          <p:cNvPr id="53256" name="Text Box 8"/>
          <p:cNvSpPr txBox="1">
            <a:spLocks noChangeArrowheads="1"/>
          </p:cNvSpPr>
          <p:nvPr/>
        </p:nvSpPr>
        <p:spPr bwMode="auto">
          <a:xfrm>
            <a:off x="7120625" y="4637088"/>
            <a:ext cx="1532151" cy="523220"/>
          </a:xfrm>
          <a:prstGeom prst="rect">
            <a:avLst/>
          </a:prstGeom>
          <a:solidFill>
            <a:srgbClr val="FFFF00"/>
          </a:solidFill>
          <a:ln>
            <a:noFill/>
          </a:ln>
          <a:effectLst/>
        </p:spPr>
        <p:txBody>
          <a:bodyPr wrap="none">
            <a:spAutoFit/>
          </a:bodyPr>
          <a:lstStyle/>
          <a:p>
            <a:pPr algn="ctr"/>
            <a:r>
              <a:rPr lang="en-US" altLang="en-US" sz="2800"/>
              <a:t>Benzoate</a:t>
            </a:r>
          </a:p>
        </p:txBody>
      </p:sp>
      <p:sp>
        <p:nvSpPr>
          <p:cNvPr id="53257" name="Text Box 9"/>
          <p:cNvSpPr txBox="1">
            <a:spLocks noChangeArrowheads="1"/>
          </p:cNvSpPr>
          <p:nvPr/>
        </p:nvSpPr>
        <p:spPr bwMode="auto">
          <a:xfrm>
            <a:off x="6364289" y="5683250"/>
            <a:ext cx="32972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800"/>
              <a:t>Urinary hippurate excretion</a:t>
            </a:r>
          </a:p>
        </p:txBody>
      </p:sp>
      <p:sp>
        <p:nvSpPr>
          <p:cNvPr id="53258" name="Line 10"/>
          <p:cNvSpPr>
            <a:spLocks noChangeShapeType="1"/>
          </p:cNvSpPr>
          <p:nvPr/>
        </p:nvSpPr>
        <p:spPr bwMode="auto">
          <a:xfrm flipH="1">
            <a:off x="5851525" y="1828800"/>
            <a:ext cx="609600" cy="12192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9" name="Line 11"/>
          <p:cNvSpPr>
            <a:spLocks noChangeShapeType="1"/>
          </p:cNvSpPr>
          <p:nvPr/>
        </p:nvSpPr>
        <p:spPr bwMode="auto">
          <a:xfrm>
            <a:off x="7620001" y="3581400"/>
            <a:ext cx="804863" cy="1524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60" name="Line 12"/>
          <p:cNvSpPr>
            <a:spLocks noChangeShapeType="1"/>
          </p:cNvSpPr>
          <p:nvPr/>
        </p:nvSpPr>
        <p:spPr bwMode="auto">
          <a:xfrm>
            <a:off x="2574926" y="2286000"/>
            <a:ext cx="2125663" cy="7620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61" name="Line 13"/>
          <p:cNvSpPr>
            <a:spLocks noChangeShapeType="1"/>
          </p:cNvSpPr>
          <p:nvPr/>
        </p:nvSpPr>
        <p:spPr bwMode="auto">
          <a:xfrm flipH="1">
            <a:off x="3692526" y="4343400"/>
            <a:ext cx="1287463" cy="30480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62" name="Line 14"/>
          <p:cNvSpPr>
            <a:spLocks noChangeShapeType="1"/>
          </p:cNvSpPr>
          <p:nvPr/>
        </p:nvSpPr>
        <p:spPr bwMode="auto">
          <a:xfrm>
            <a:off x="6334125" y="4419600"/>
            <a:ext cx="1016000" cy="1219200"/>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63" name="Freeform 15"/>
          <p:cNvSpPr>
            <a:spLocks/>
          </p:cNvSpPr>
          <p:nvPr/>
        </p:nvSpPr>
        <p:spPr bwMode="auto">
          <a:xfrm>
            <a:off x="7011989" y="4953000"/>
            <a:ext cx="66675" cy="381000"/>
          </a:xfrm>
          <a:custGeom>
            <a:avLst/>
            <a:gdLst>
              <a:gd name="T0" fmla="*/ 48 w 48"/>
              <a:gd name="T1" fmla="*/ 0 h 240"/>
              <a:gd name="T2" fmla="*/ 0 w 48"/>
              <a:gd name="T3" fmla="*/ 144 h 240"/>
              <a:gd name="T4" fmla="*/ 48 w 48"/>
              <a:gd name="T5" fmla="*/ 240 h 240"/>
            </a:gdLst>
            <a:ahLst/>
            <a:cxnLst>
              <a:cxn ang="0">
                <a:pos x="T0" y="T1"/>
              </a:cxn>
              <a:cxn ang="0">
                <a:pos x="T2" y="T3"/>
              </a:cxn>
              <a:cxn ang="0">
                <a:pos x="T4" y="T5"/>
              </a:cxn>
            </a:cxnLst>
            <a:rect l="0" t="0" r="r" b="b"/>
            <a:pathLst>
              <a:path w="48" h="240">
                <a:moveTo>
                  <a:pt x="48" y="0"/>
                </a:moveTo>
                <a:cubicBezTo>
                  <a:pt x="24" y="52"/>
                  <a:pt x="0" y="104"/>
                  <a:pt x="0" y="144"/>
                </a:cubicBezTo>
                <a:cubicBezTo>
                  <a:pt x="0" y="184"/>
                  <a:pt x="24" y="212"/>
                  <a:pt x="48" y="240"/>
                </a:cubicBezTo>
              </a:path>
            </a:pathLst>
          </a:custGeom>
          <a:noFill/>
          <a:ln w="571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64" name="Line 16"/>
          <p:cNvSpPr>
            <a:spLocks noChangeShapeType="1"/>
          </p:cNvSpPr>
          <p:nvPr/>
        </p:nvSpPr>
        <p:spPr bwMode="auto">
          <a:xfrm>
            <a:off x="3624263" y="5334000"/>
            <a:ext cx="0" cy="68580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65" name="Text Box 17"/>
          <p:cNvSpPr txBox="1">
            <a:spLocks noChangeArrowheads="1"/>
          </p:cNvSpPr>
          <p:nvPr/>
        </p:nvSpPr>
        <p:spPr bwMode="auto">
          <a:xfrm>
            <a:off x="5213350" y="2514601"/>
            <a:ext cx="4683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chemeClr val="accent2"/>
                </a:solidFill>
              </a:rPr>
              <a:t>IN</a:t>
            </a:r>
          </a:p>
        </p:txBody>
      </p:sp>
      <p:sp>
        <p:nvSpPr>
          <p:cNvPr id="53266" name="Text Box 18"/>
          <p:cNvSpPr txBox="1">
            <a:spLocks noChangeArrowheads="1"/>
          </p:cNvSpPr>
          <p:nvPr/>
        </p:nvSpPr>
        <p:spPr bwMode="auto">
          <a:xfrm>
            <a:off x="5249864" y="4419601"/>
            <a:ext cx="7457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00"/>
                </a:solidFill>
              </a:rPr>
              <a:t>OUT</a:t>
            </a:r>
          </a:p>
        </p:txBody>
      </p:sp>
      <p:sp>
        <p:nvSpPr>
          <p:cNvPr id="53267" name="Line 19"/>
          <p:cNvSpPr>
            <a:spLocks noChangeShapeType="1"/>
          </p:cNvSpPr>
          <p:nvPr/>
        </p:nvSpPr>
        <p:spPr bwMode="auto">
          <a:xfrm>
            <a:off x="4098925" y="2057400"/>
            <a:ext cx="0" cy="762000"/>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68" name="Text Box 20"/>
          <p:cNvSpPr txBox="1">
            <a:spLocks noChangeArrowheads="1"/>
          </p:cNvSpPr>
          <p:nvPr/>
        </p:nvSpPr>
        <p:spPr bwMode="auto">
          <a:xfrm>
            <a:off x="4098926" y="2133600"/>
            <a:ext cx="1031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Times New Roman" charset="0"/>
              </a:rPr>
              <a:t>SHMT</a:t>
            </a:r>
          </a:p>
        </p:txBody>
      </p:sp>
      <p:sp>
        <p:nvSpPr>
          <p:cNvPr id="53269" name="AutoShape 21"/>
          <p:cNvSpPr>
            <a:spLocks/>
          </p:cNvSpPr>
          <p:nvPr/>
        </p:nvSpPr>
        <p:spPr bwMode="auto">
          <a:xfrm>
            <a:off x="9753600" y="762000"/>
            <a:ext cx="762000" cy="3581400"/>
          </a:xfrm>
          <a:prstGeom prst="rightBracket">
            <a:avLst>
              <a:gd name="adj" fmla="val 391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70" name="Text Box 22"/>
          <p:cNvSpPr txBox="1">
            <a:spLocks noChangeArrowheads="1"/>
          </p:cNvSpPr>
          <p:nvPr/>
        </p:nvSpPr>
        <p:spPr bwMode="auto">
          <a:xfrm>
            <a:off x="9296401" y="2300288"/>
            <a:ext cx="10965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?constant</a:t>
            </a:r>
          </a:p>
        </p:txBody>
      </p:sp>
      <p:sp>
        <p:nvSpPr>
          <p:cNvPr id="53271" name="Text Box 23"/>
          <p:cNvSpPr txBox="1">
            <a:spLocks noChangeArrowheads="1"/>
          </p:cNvSpPr>
          <p:nvPr/>
        </p:nvSpPr>
        <p:spPr bwMode="auto">
          <a:xfrm>
            <a:off x="7478714" y="3657601"/>
            <a:ext cx="7457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00"/>
                </a:solidFill>
              </a:rPr>
              <a:t>OUT</a:t>
            </a:r>
          </a:p>
        </p:txBody>
      </p:sp>
    </p:spTree>
    <p:extLst>
      <p:ext uri="{BB962C8B-B14F-4D97-AF65-F5344CB8AC3E}">
        <p14:creationId xmlns:p14="http://schemas.microsoft.com/office/powerpoint/2010/main" val="3914664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1342" y="0"/>
            <a:ext cx="9860858" cy="1143000"/>
          </a:xfrm>
          <a:noFill/>
        </p:spPr>
        <p:txBody>
          <a:bodyPr vert="horz" lIns="92075" tIns="46038" rIns="92075" bIns="46038" rtlCol="0" anchor="ctr">
            <a:normAutofit/>
          </a:bodyPr>
          <a:lstStyle/>
          <a:p>
            <a:pPr eaLnBrk="1" hangingPunct="1"/>
            <a:r>
              <a:rPr lang="en-US" altLang="en-US" sz="3600" dirty="0">
                <a:solidFill>
                  <a:schemeClr val="accent5"/>
                </a:solidFill>
              </a:rPr>
              <a:t>Pathophysiology: Neurotransmitter disorder</a:t>
            </a:r>
          </a:p>
        </p:txBody>
      </p:sp>
      <p:sp>
        <p:nvSpPr>
          <p:cNvPr id="43011" name="Rectangle 3"/>
          <p:cNvSpPr>
            <a:spLocks noGrp="1" noChangeArrowheads="1"/>
          </p:cNvSpPr>
          <p:nvPr>
            <p:ph idx="1"/>
          </p:nvPr>
        </p:nvSpPr>
        <p:spPr>
          <a:xfrm>
            <a:off x="407367" y="957264"/>
            <a:ext cx="11068135" cy="2828925"/>
          </a:xfrm>
        </p:spPr>
        <p:txBody>
          <a:bodyPr vert="horz" lIns="92075" tIns="46038" rIns="92075" bIns="46038" rtlCol="0">
            <a:normAutofit/>
          </a:bodyPr>
          <a:lstStyle/>
          <a:p>
            <a:pPr eaLnBrk="1" hangingPunct="1">
              <a:spcBef>
                <a:spcPct val="0"/>
              </a:spcBef>
              <a:buFontTx/>
              <a:buNone/>
            </a:pPr>
            <a:r>
              <a:rPr lang="en-US" altLang="en-US" dirty="0"/>
              <a:t>Glycine inhibitory neurotransmitter in spinal cord (inhibition by strychnine) -- relation to hypotonia and apnea?</a:t>
            </a:r>
          </a:p>
          <a:p>
            <a:pPr eaLnBrk="1" hangingPunct="1">
              <a:spcBef>
                <a:spcPct val="0"/>
              </a:spcBef>
              <a:buFontTx/>
              <a:buNone/>
            </a:pPr>
            <a:r>
              <a:rPr lang="en-US" altLang="en-US" dirty="0"/>
              <a:t>Strychnine: increased tone and respiration, but no consistent clinical effect on mental outcome</a:t>
            </a:r>
          </a:p>
          <a:p>
            <a:pPr eaLnBrk="1" hangingPunct="1">
              <a:spcBef>
                <a:spcPct val="0"/>
              </a:spcBef>
              <a:buFontTx/>
              <a:buNone/>
            </a:pPr>
            <a:r>
              <a:rPr lang="en-US" altLang="en-US" dirty="0"/>
              <a:t>Glycine allosteric activator of NMDA receptor: excitatory</a:t>
            </a:r>
          </a:p>
          <a:p>
            <a:pPr eaLnBrk="1" hangingPunct="1">
              <a:spcBef>
                <a:spcPct val="0"/>
              </a:spcBef>
              <a:buFontTx/>
              <a:buNone/>
            </a:pPr>
            <a:r>
              <a:rPr lang="en-US" altLang="en-US" dirty="0"/>
              <a:t>Other neurotransmitters normal</a:t>
            </a:r>
          </a:p>
        </p:txBody>
      </p:sp>
      <p:sp>
        <p:nvSpPr>
          <p:cNvPr id="43012" name="Freeform 4"/>
          <p:cNvSpPr>
            <a:spLocks/>
          </p:cNvSpPr>
          <p:nvPr/>
        </p:nvSpPr>
        <p:spPr bwMode="auto">
          <a:xfrm>
            <a:off x="2747964" y="5186364"/>
            <a:ext cx="6999287" cy="1328737"/>
          </a:xfrm>
          <a:custGeom>
            <a:avLst/>
            <a:gdLst>
              <a:gd name="T0" fmla="*/ 0 w 4960"/>
              <a:gd name="T1" fmla="*/ 2147483646 h 837"/>
              <a:gd name="T2" fmla="*/ 2147483646 w 4960"/>
              <a:gd name="T3" fmla="*/ 2147483646 h 837"/>
              <a:gd name="T4" fmla="*/ 2147483646 w 4960"/>
              <a:gd name="T5" fmla="*/ 2147483646 h 837"/>
              <a:gd name="T6" fmla="*/ 2147483646 w 4960"/>
              <a:gd name="T7" fmla="*/ 2147483646 h 837"/>
              <a:gd name="T8" fmla="*/ 2147483646 w 4960"/>
              <a:gd name="T9" fmla="*/ 2147483646 h 837"/>
              <a:gd name="T10" fmla="*/ 2147483646 w 4960"/>
              <a:gd name="T11" fmla="*/ 2147483646 h 837"/>
              <a:gd name="T12" fmla="*/ 2147483646 w 4960"/>
              <a:gd name="T13" fmla="*/ 2147483646 h 837"/>
              <a:gd name="T14" fmla="*/ 2147483646 w 4960"/>
              <a:gd name="T15" fmla="*/ 2147483646 h 837"/>
              <a:gd name="T16" fmla="*/ 2147483646 w 4960"/>
              <a:gd name="T17" fmla="*/ 2147483646 h 837"/>
              <a:gd name="T18" fmla="*/ 2147483646 w 4960"/>
              <a:gd name="T19" fmla="*/ 2147483646 h 837"/>
              <a:gd name="T20" fmla="*/ 2147483646 w 4960"/>
              <a:gd name="T21" fmla="*/ 2147483646 h 837"/>
              <a:gd name="T22" fmla="*/ 2147483646 w 4960"/>
              <a:gd name="T23" fmla="*/ 2147483646 h 837"/>
              <a:gd name="T24" fmla="*/ 2147483646 w 4960"/>
              <a:gd name="T25" fmla="*/ 2147483646 h 837"/>
              <a:gd name="T26" fmla="*/ 2147483646 w 4960"/>
              <a:gd name="T27" fmla="*/ 2147483646 h 837"/>
              <a:gd name="T28" fmla="*/ 2147483646 w 4960"/>
              <a:gd name="T29" fmla="*/ 2147483646 h 837"/>
              <a:gd name="T30" fmla="*/ 2147483646 w 4960"/>
              <a:gd name="T31" fmla="*/ 2147483646 h 837"/>
              <a:gd name="T32" fmla="*/ 2147483646 w 4960"/>
              <a:gd name="T33" fmla="*/ 2147483646 h 837"/>
              <a:gd name="T34" fmla="*/ 2147483646 w 4960"/>
              <a:gd name="T35" fmla="*/ 2147483646 h 837"/>
              <a:gd name="T36" fmla="*/ 2147483646 w 4960"/>
              <a:gd name="T37" fmla="*/ 0 h 837"/>
              <a:gd name="T38" fmla="*/ 2147483646 w 4960"/>
              <a:gd name="T39" fmla="*/ 0 h 837"/>
              <a:gd name="T40" fmla="*/ 2147483646 w 4960"/>
              <a:gd name="T41" fmla="*/ 2147483646 h 837"/>
              <a:gd name="T42" fmla="*/ 2147483646 w 4960"/>
              <a:gd name="T43" fmla="*/ 2147483646 h 837"/>
              <a:gd name="T44" fmla="*/ 2147483646 w 4960"/>
              <a:gd name="T45" fmla="*/ 2147483646 h 837"/>
              <a:gd name="T46" fmla="*/ 2147483646 w 4960"/>
              <a:gd name="T47" fmla="*/ 2147483646 h 837"/>
              <a:gd name="T48" fmla="*/ 2147483646 w 4960"/>
              <a:gd name="T49" fmla="*/ 2147483646 h 837"/>
              <a:gd name="T50" fmla="*/ 2147483646 w 4960"/>
              <a:gd name="T51" fmla="*/ 2147483646 h 837"/>
              <a:gd name="T52" fmla="*/ 2147483646 w 4960"/>
              <a:gd name="T53" fmla="*/ 2147483646 h 837"/>
              <a:gd name="T54" fmla="*/ 2147483646 w 4960"/>
              <a:gd name="T55" fmla="*/ 2147483646 h 837"/>
              <a:gd name="T56" fmla="*/ 2147483646 w 4960"/>
              <a:gd name="T57" fmla="*/ 2147483646 h 837"/>
              <a:gd name="T58" fmla="*/ 2147483646 w 4960"/>
              <a:gd name="T59" fmla="*/ 2147483646 h 837"/>
              <a:gd name="T60" fmla="*/ 2147483646 w 4960"/>
              <a:gd name="T61" fmla="*/ 2147483646 h 837"/>
              <a:gd name="T62" fmla="*/ 2147483646 w 4960"/>
              <a:gd name="T63" fmla="*/ 2147483646 h 837"/>
              <a:gd name="T64" fmla="*/ 2147483646 w 4960"/>
              <a:gd name="T65" fmla="*/ 2147483646 h 837"/>
              <a:gd name="T66" fmla="*/ 2147483646 w 4960"/>
              <a:gd name="T67" fmla="*/ 2147483646 h 837"/>
              <a:gd name="T68" fmla="*/ 2147483646 w 4960"/>
              <a:gd name="T69" fmla="*/ 2147483646 h 837"/>
              <a:gd name="T70" fmla="*/ 2147483646 w 4960"/>
              <a:gd name="T71" fmla="*/ 2147483646 h 837"/>
              <a:gd name="T72" fmla="*/ 2147483646 w 4960"/>
              <a:gd name="T73" fmla="*/ 2147483646 h 837"/>
              <a:gd name="T74" fmla="*/ 2147483646 w 4960"/>
              <a:gd name="T75" fmla="*/ 2147483646 h 8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960"/>
              <a:gd name="T115" fmla="*/ 0 h 837"/>
              <a:gd name="T116" fmla="*/ 4960 w 4960"/>
              <a:gd name="T117" fmla="*/ 837 h 8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960" h="837">
                <a:moveTo>
                  <a:pt x="0" y="836"/>
                </a:moveTo>
                <a:lnTo>
                  <a:pt x="131" y="740"/>
                </a:lnTo>
                <a:lnTo>
                  <a:pt x="265" y="650"/>
                </a:lnTo>
                <a:lnTo>
                  <a:pt x="404" y="564"/>
                </a:lnTo>
                <a:lnTo>
                  <a:pt x="546" y="484"/>
                </a:lnTo>
                <a:lnTo>
                  <a:pt x="692" y="409"/>
                </a:lnTo>
                <a:lnTo>
                  <a:pt x="841" y="341"/>
                </a:lnTo>
                <a:lnTo>
                  <a:pt x="993" y="278"/>
                </a:lnTo>
                <a:lnTo>
                  <a:pt x="1147" y="221"/>
                </a:lnTo>
                <a:lnTo>
                  <a:pt x="1306" y="170"/>
                </a:lnTo>
                <a:lnTo>
                  <a:pt x="1466" y="126"/>
                </a:lnTo>
                <a:lnTo>
                  <a:pt x="1629" y="88"/>
                </a:lnTo>
                <a:lnTo>
                  <a:pt x="1712" y="71"/>
                </a:lnTo>
                <a:lnTo>
                  <a:pt x="1795" y="56"/>
                </a:lnTo>
                <a:lnTo>
                  <a:pt x="1963" y="32"/>
                </a:lnTo>
                <a:lnTo>
                  <a:pt x="2133" y="14"/>
                </a:lnTo>
                <a:lnTo>
                  <a:pt x="2219" y="8"/>
                </a:lnTo>
                <a:lnTo>
                  <a:pt x="2306" y="3"/>
                </a:lnTo>
                <a:lnTo>
                  <a:pt x="2392" y="0"/>
                </a:lnTo>
                <a:lnTo>
                  <a:pt x="2480" y="0"/>
                </a:lnTo>
                <a:lnTo>
                  <a:pt x="2653" y="3"/>
                </a:lnTo>
                <a:lnTo>
                  <a:pt x="2740" y="8"/>
                </a:lnTo>
                <a:lnTo>
                  <a:pt x="2826" y="14"/>
                </a:lnTo>
                <a:lnTo>
                  <a:pt x="2996" y="32"/>
                </a:lnTo>
                <a:lnTo>
                  <a:pt x="3164" y="56"/>
                </a:lnTo>
                <a:lnTo>
                  <a:pt x="3247" y="71"/>
                </a:lnTo>
                <a:lnTo>
                  <a:pt x="3330" y="88"/>
                </a:lnTo>
                <a:lnTo>
                  <a:pt x="3493" y="126"/>
                </a:lnTo>
                <a:lnTo>
                  <a:pt x="3653" y="170"/>
                </a:lnTo>
                <a:lnTo>
                  <a:pt x="3811" y="221"/>
                </a:lnTo>
                <a:lnTo>
                  <a:pt x="3966" y="278"/>
                </a:lnTo>
                <a:lnTo>
                  <a:pt x="4118" y="341"/>
                </a:lnTo>
                <a:lnTo>
                  <a:pt x="4267" y="409"/>
                </a:lnTo>
                <a:lnTo>
                  <a:pt x="4413" y="484"/>
                </a:lnTo>
                <a:lnTo>
                  <a:pt x="4555" y="564"/>
                </a:lnTo>
                <a:lnTo>
                  <a:pt x="4694" y="650"/>
                </a:lnTo>
                <a:lnTo>
                  <a:pt x="4828" y="740"/>
                </a:lnTo>
                <a:lnTo>
                  <a:pt x="4959" y="836"/>
                </a:lnTo>
              </a:path>
            </a:pathLst>
          </a:custGeom>
          <a:noFill/>
          <a:ln w="1270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3" name="Freeform 5"/>
          <p:cNvSpPr>
            <a:spLocks/>
          </p:cNvSpPr>
          <p:nvPr/>
        </p:nvSpPr>
        <p:spPr bwMode="auto">
          <a:xfrm>
            <a:off x="4527550" y="4678364"/>
            <a:ext cx="788988" cy="1322387"/>
          </a:xfrm>
          <a:custGeom>
            <a:avLst/>
            <a:gdLst>
              <a:gd name="T0" fmla="*/ 2147483646 w 560"/>
              <a:gd name="T1" fmla="*/ 2147483646 h 833"/>
              <a:gd name="T2" fmla="*/ 2147483646 w 560"/>
              <a:gd name="T3" fmla="*/ 2147483646 h 833"/>
              <a:gd name="T4" fmla="*/ 2147483646 w 560"/>
              <a:gd name="T5" fmla="*/ 2147483646 h 833"/>
              <a:gd name="T6" fmla="*/ 2147483646 w 560"/>
              <a:gd name="T7" fmla="*/ 2147483646 h 833"/>
              <a:gd name="T8" fmla="*/ 2147483646 w 560"/>
              <a:gd name="T9" fmla="*/ 2147483646 h 833"/>
              <a:gd name="T10" fmla="*/ 2147483646 w 560"/>
              <a:gd name="T11" fmla="*/ 2147483646 h 833"/>
              <a:gd name="T12" fmla="*/ 2147483646 w 560"/>
              <a:gd name="T13" fmla="*/ 2147483646 h 833"/>
              <a:gd name="T14" fmla="*/ 2147483646 w 560"/>
              <a:gd name="T15" fmla="*/ 2147483646 h 833"/>
              <a:gd name="T16" fmla="*/ 0 w 560"/>
              <a:gd name="T17" fmla="*/ 2147483646 h 833"/>
              <a:gd name="T18" fmla="*/ 2147483646 w 560"/>
              <a:gd name="T19" fmla="*/ 2147483646 h 833"/>
              <a:gd name="T20" fmla="*/ 2147483646 w 560"/>
              <a:gd name="T21" fmla="*/ 2147483646 h 833"/>
              <a:gd name="T22" fmla="*/ 2147483646 w 560"/>
              <a:gd name="T23" fmla="*/ 2147483646 h 833"/>
              <a:gd name="T24" fmla="*/ 2147483646 w 560"/>
              <a:gd name="T25" fmla="*/ 2147483646 h 833"/>
              <a:gd name="T26" fmla="*/ 2147483646 w 560"/>
              <a:gd name="T27" fmla="*/ 2147483646 h 833"/>
              <a:gd name="T28" fmla="*/ 2147483646 w 560"/>
              <a:gd name="T29" fmla="*/ 2147483646 h 833"/>
              <a:gd name="T30" fmla="*/ 2147483646 w 560"/>
              <a:gd name="T31" fmla="*/ 2147483646 h 833"/>
              <a:gd name="T32" fmla="*/ 2147483646 w 560"/>
              <a:gd name="T33" fmla="*/ 2147483646 h 833"/>
              <a:gd name="T34" fmla="*/ 2147483646 w 560"/>
              <a:gd name="T35" fmla="*/ 2147483646 h 833"/>
              <a:gd name="T36" fmla="*/ 2147483646 w 560"/>
              <a:gd name="T37" fmla="*/ 2147483646 h 833"/>
              <a:gd name="T38" fmla="*/ 2147483646 w 560"/>
              <a:gd name="T39" fmla="*/ 2147483646 h 833"/>
              <a:gd name="T40" fmla="*/ 2147483646 w 560"/>
              <a:gd name="T41" fmla="*/ 2147483646 h 833"/>
              <a:gd name="T42" fmla="*/ 2147483646 w 560"/>
              <a:gd name="T43" fmla="*/ 2147483646 h 833"/>
              <a:gd name="T44" fmla="*/ 2147483646 w 560"/>
              <a:gd name="T45" fmla="*/ 2147483646 h 833"/>
              <a:gd name="T46" fmla="*/ 2147483646 w 560"/>
              <a:gd name="T47" fmla="*/ 2147483646 h 833"/>
              <a:gd name="T48" fmla="*/ 2147483646 w 560"/>
              <a:gd name="T49" fmla="*/ 2147483646 h 833"/>
              <a:gd name="T50" fmla="*/ 2147483646 w 560"/>
              <a:gd name="T51" fmla="*/ 2147483646 h 833"/>
              <a:gd name="T52" fmla="*/ 2147483646 w 560"/>
              <a:gd name="T53" fmla="*/ 2147483646 h 833"/>
              <a:gd name="T54" fmla="*/ 2147483646 w 560"/>
              <a:gd name="T55" fmla="*/ 2147483646 h 833"/>
              <a:gd name="T56" fmla="*/ 2147483646 w 560"/>
              <a:gd name="T57" fmla="*/ 2147483646 h 833"/>
              <a:gd name="T58" fmla="*/ 2147483646 w 560"/>
              <a:gd name="T59" fmla="*/ 2147483646 h 833"/>
              <a:gd name="T60" fmla="*/ 2147483646 w 560"/>
              <a:gd name="T61" fmla="*/ 2147483646 h 833"/>
              <a:gd name="T62" fmla="*/ 2147483646 w 560"/>
              <a:gd name="T63" fmla="*/ 2147483646 h 833"/>
              <a:gd name="T64" fmla="*/ 2147483646 w 560"/>
              <a:gd name="T65" fmla="*/ 2147483646 h 833"/>
              <a:gd name="T66" fmla="*/ 2147483646 w 560"/>
              <a:gd name="T67" fmla="*/ 2147483646 h 833"/>
              <a:gd name="T68" fmla="*/ 2147483646 w 560"/>
              <a:gd name="T69" fmla="*/ 2147483646 h 833"/>
              <a:gd name="T70" fmla="*/ 2147483646 w 560"/>
              <a:gd name="T71" fmla="*/ 2147483646 h 833"/>
              <a:gd name="T72" fmla="*/ 2147483646 w 560"/>
              <a:gd name="T73" fmla="*/ 2147483646 h 833"/>
              <a:gd name="T74" fmla="*/ 2147483646 w 560"/>
              <a:gd name="T75" fmla="*/ 2147483646 h 833"/>
              <a:gd name="T76" fmla="*/ 2147483646 w 560"/>
              <a:gd name="T77" fmla="*/ 2147483646 h 833"/>
              <a:gd name="T78" fmla="*/ 2147483646 w 560"/>
              <a:gd name="T79" fmla="*/ 2147483646 h 833"/>
              <a:gd name="T80" fmla="*/ 2147483646 w 560"/>
              <a:gd name="T81" fmla="*/ 2147483646 h 833"/>
              <a:gd name="T82" fmla="*/ 2147483646 w 560"/>
              <a:gd name="T83" fmla="*/ 2147483646 h 833"/>
              <a:gd name="T84" fmla="*/ 2147483646 w 560"/>
              <a:gd name="T85" fmla="*/ 2147483646 h 833"/>
              <a:gd name="T86" fmla="*/ 2147483646 w 560"/>
              <a:gd name="T87" fmla="*/ 2147483646 h 833"/>
              <a:gd name="T88" fmla="*/ 2147483646 w 560"/>
              <a:gd name="T89" fmla="*/ 2147483646 h 833"/>
              <a:gd name="T90" fmla="*/ 2147483646 w 560"/>
              <a:gd name="T91" fmla="*/ 0 h 833"/>
              <a:gd name="T92" fmla="*/ 2147483646 w 560"/>
              <a:gd name="T93" fmla="*/ 2147483646 h 833"/>
              <a:gd name="T94" fmla="*/ 2147483646 w 560"/>
              <a:gd name="T95" fmla="*/ 2147483646 h 833"/>
              <a:gd name="T96" fmla="*/ 2147483646 w 560"/>
              <a:gd name="T97" fmla="*/ 2147483646 h 833"/>
              <a:gd name="T98" fmla="*/ 2147483646 w 560"/>
              <a:gd name="T99" fmla="*/ 2147483646 h 8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60"/>
              <a:gd name="T151" fmla="*/ 0 h 833"/>
              <a:gd name="T152" fmla="*/ 560 w 560"/>
              <a:gd name="T153" fmla="*/ 833 h 8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60" h="833">
                <a:moveTo>
                  <a:pt x="138" y="52"/>
                </a:moveTo>
                <a:lnTo>
                  <a:pt x="106" y="90"/>
                </a:lnTo>
                <a:lnTo>
                  <a:pt x="77" y="131"/>
                </a:lnTo>
                <a:lnTo>
                  <a:pt x="54" y="175"/>
                </a:lnTo>
                <a:lnTo>
                  <a:pt x="34" y="222"/>
                </a:lnTo>
                <a:lnTo>
                  <a:pt x="19" y="270"/>
                </a:lnTo>
                <a:lnTo>
                  <a:pt x="8" y="320"/>
                </a:lnTo>
                <a:lnTo>
                  <a:pt x="2" y="371"/>
                </a:lnTo>
                <a:lnTo>
                  <a:pt x="0" y="422"/>
                </a:lnTo>
                <a:lnTo>
                  <a:pt x="2" y="473"/>
                </a:lnTo>
                <a:lnTo>
                  <a:pt x="8" y="524"/>
                </a:lnTo>
                <a:lnTo>
                  <a:pt x="19" y="573"/>
                </a:lnTo>
                <a:lnTo>
                  <a:pt x="34" y="621"/>
                </a:lnTo>
                <a:lnTo>
                  <a:pt x="54" y="667"/>
                </a:lnTo>
                <a:lnTo>
                  <a:pt x="77" y="710"/>
                </a:lnTo>
                <a:lnTo>
                  <a:pt x="106" y="750"/>
                </a:lnTo>
                <a:lnTo>
                  <a:pt x="138" y="786"/>
                </a:lnTo>
                <a:lnTo>
                  <a:pt x="164" y="806"/>
                </a:lnTo>
                <a:lnTo>
                  <a:pt x="194" y="821"/>
                </a:lnTo>
                <a:lnTo>
                  <a:pt x="226" y="829"/>
                </a:lnTo>
                <a:lnTo>
                  <a:pt x="261" y="832"/>
                </a:lnTo>
                <a:lnTo>
                  <a:pt x="295" y="829"/>
                </a:lnTo>
                <a:lnTo>
                  <a:pt x="328" y="821"/>
                </a:lnTo>
                <a:lnTo>
                  <a:pt x="358" y="806"/>
                </a:lnTo>
                <a:lnTo>
                  <a:pt x="384" y="786"/>
                </a:lnTo>
                <a:lnTo>
                  <a:pt x="448" y="713"/>
                </a:lnTo>
                <a:lnTo>
                  <a:pt x="476" y="674"/>
                </a:lnTo>
                <a:lnTo>
                  <a:pt x="501" y="633"/>
                </a:lnTo>
                <a:lnTo>
                  <a:pt x="521" y="590"/>
                </a:lnTo>
                <a:lnTo>
                  <a:pt x="538" y="546"/>
                </a:lnTo>
                <a:lnTo>
                  <a:pt x="550" y="501"/>
                </a:lnTo>
                <a:lnTo>
                  <a:pt x="558" y="455"/>
                </a:lnTo>
                <a:lnTo>
                  <a:pt x="559" y="407"/>
                </a:lnTo>
                <a:lnTo>
                  <a:pt x="555" y="358"/>
                </a:lnTo>
                <a:lnTo>
                  <a:pt x="545" y="308"/>
                </a:lnTo>
                <a:lnTo>
                  <a:pt x="528" y="258"/>
                </a:lnTo>
                <a:lnTo>
                  <a:pt x="503" y="207"/>
                </a:lnTo>
                <a:lnTo>
                  <a:pt x="471" y="156"/>
                </a:lnTo>
                <a:lnTo>
                  <a:pt x="432" y="104"/>
                </a:lnTo>
                <a:lnTo>
                  <a:pt x="384" y="52"/>
                </a:lnTo>
                <a:lnTo>
                  <a:pt x="376" y="38"/>
                </a:lnTo>
                <a:lnTo>
                  <a:pt x="384" y="41"/>
                </a:lnTo>
                <a:lnTo>
                  <a:pt x="358" y="21"/>
                </a:lnTo>
                <a:lnTo>
                  <a:pt x="328" y="8"/>
                </a:lnTo>
                <a:lnTo>
                  <a:pt x="295" y="1"/>
                </a:lnTo>
                <a:lnTo>
                  <a:pt x="261" y="0"/>
                </a:lnTo>
                <a:lnTo>
                  <a:pt x="226" y="4"/>
                </a:lnTo>
                <a:lnTo>
                  <a:pt x="194" y="15"/>
                </a:lnTo>
                <a:lnTo>
                  <a:pt x="164" y="30"/>
                </a:lnTo>
                <a:lnTo>
                  <a:pt x="138" y="52"/>
                </a:lnTo>
              </a:path>
            </a:pathLst>
          </a:custGeom>
          <a:solidFill>
            <a:srgbClr val="000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43014" name="Freeform 6"/>
          <p:cNvSpPr>
            <a:spLocks/>
          </p:cNvSpPr>
          <p:nvPr/>
        </p:nvSpPr>
        <p:spPr bwMode="auto">
          <a:xfrm>
            <a:off x="4527550" y="4678364"/>
            <a:ext cx="788988" cy="1322387"/>
          </a:xfrm>
          <a:custGeom>
            <a:avLst/>
            <a:gdLst>
              <a:gd name="T0" fmla="*/ 2147483646 w 560"/>
              <a:gd name="T1" fmla="*/ 2147483646 h 833"/>
              <a:gd name="T2" fmla="*/ 2147483646 w 560"/>
              <a:gd name="T3" fmla="*/ 2147483646 h 833"/>
              <a:gd name="T4" fmla="*/ 2147483646 w 560"/>
              <a:gd name="T5" fmla="*/ 2147483646 h 833"/>
              <a:gd name="T6" fmla="*/ 2147483646 w 560"/>
              <a:gd name="T7" fmla="*/ 2147483646 h 833"/>
              <a:gd name="T8" fmla="*/ 2147483646 w 560"/>
              <a:gd name="T9" fmla="*/ 2147483646 h 833"/>
              <a:gd name="T10" fmla="*/ 2147483646 w 560"/>
              <a:gd name="T11" fmla="*/ 2147483646 h 833"/>
              <a:gd name="T12" fmla="*/ 2147483646 w 560"/>
              <a:gd name="T13" fmla="*/ 2147483646 h 833"/>
              <a:gd name="T14" fmla="*/ 2147483646 w 560"/>
              <a:gd name="T15" fmla="*/ 2147483646 h 833"/>
              <a:gd name="T16" fmla="*/ 0 w 560"/>
              <a:gd name="T17" fmla="*/ 2147483646 h 833"/>
              <a:gd name="T18" fmla="*/ 2147483646 w 560"/>
              <a:gd name="T19" fmla="*/ 2147483646 h 833"/>
              <a:gd name="T20" fmla="*/ 2147483646 w 560"/>
              <a:gd name="T21" fmla="*/ 2147483646 h 833"/>
              <a:gd name="T22" fmla="*/ 2147483646 w 560"/>
              <a:gd name="T23" fmla="*/ 2147483646 h 833"/>
              <a:gd name="T24" fmla="*/ 2147483646 w 560"/>
              <a:gd name="T25" fmla="*/ 2147483646 h 833"/>
              <a:gd name="T26" fmla="*/ 2147483646 w 560"/>
              <a:gd name="T27" fmla="*/ 2147483646 h 833"/>
              <a:gd name="T28" fmla="*/ 2147483646 w 560"/>
              <a:gd name="T29" fmla="*/ 2147483646 h 833"/>
              <a:gd name="T30" fmla="*/ 2147483646 w 560"/>
              <a:gd name="T31" fmla="*/ 2147483646 h 833"/>
              <a:gd name="T32" fmla="*/ 2147483646 w 560"/>
              <a:gd name="T33" fmla="*/ 2147483646 h 833"/>
              <a:gd name="T34" fmla="*/ 2147483646 w 560"/>
              <a:gd name="T35" fmla="*/ 2147483646 h 833"/>
              <a:gd name="T36" fmla="*/ 2147483646 w 560"/>
              <a:gd name="T37" fmla="*/ 2147483646 h 833"/>
              <a:gd name="T38" fmla="*/ 2147483646 w 560"/>
              <a:gd name="T39" fmla="*/ 2147483646 h 833"/>
              <a:gd name="T40" fmla="*/ 2147483646 w 560"/>
              <a:gd name="T41" fmla="*/ 2147483646 h 833"/>
              <a:gd name="T42" fmla="*/ 2147483646 w 560"/>
              <a:gd name="T43" fmla="*/ 2147483646 h 833"/>
              <a:gd name="T44" fmla="*/ 2147483646 w 560"/>
              <a:gd name="T45" fmla="*/ 2147483646 h 833"/>
              <a:gd name="T46" fmla="*/ 2147483646 w 560"/>
              <a:gd name="T47" fmla="*/ 2147483646 h 833"/>
              <a:gd name="T48" fmla="*/ 2147483646 w 560"/>
              <a:gd name="T49" fmla="*/ 2147483646 h 833"/>
              <a:gd name="T50" fmla="*/ 2147483646 w 560"/>
              <a:gd name="T51" fmla="*/ 2147483646 h 833"/>
              <a:gd name="T52" fmla="*/ 2147483646 w 560"/>
              <a:gd name="T53" fmla="*/ 2147483646 h 833"/>
              <a:gd name="T54" fmla="*/ 2147483646 w 560"/>
              <a:gd name="T55" fmla="*/ 2147483646 h 833"/>
              <a:gd name="T56" fmla="*/ 2147483646 w 560"/>
              <a:gd name="T57" fmla="*/ 2147483646 h 833"/>
              <a:gd name="T58" fmla="*/ 2147483646 w 560"/>
              <a:gd name="T59" fmla="*/ 2147483646 h 833"/>
              <a:gd name="T60" fmla="*/ 2147483646 w 560"/>
              <a:gd name="T61" fmla="*/ 2147483646 h 833"/>
              <a:gd name="T62" fmla="*/ 2147483646 w 560"/>
              <a:gd name="T63" fmla="*/ 2147483646 h 833"/>
              <a:gd name="T64" fmla="*/ 2147483646 w 560"/>
              <a:gd name="T65" fmla="*/ 2147483646 h 833"/>
              <a:gd name="T66" fmla="*/ 2147483646 w 560"/>
              <a:gd name="T67" fmla="*/ 2147483646 h 833"/>
              <a:gd name="T68" fmla="*/ 2147483646 w 560"/>
              <a:gd name="T69" fmla="*/ 2147483646 h 833"/>
              <a:gd name="T70" fmla="*/ 2147483646 w 560"/>
              <a:gd name="T71" fmla="*/ 2147483646 h 833"/>
              <a:gd name="T72" fmla="*/ 2147483646 w 560"/>
              <a:gd name="T73" fmla="*/ 2147483646 h 833"/>
              <a:gd name="T74" fmla="*/ 2147483646 w 560"/>
              <a:gd name="T75" fmla="*/ 2147483646 h 833"/>
              <a:gd name="T76" fmla="*/ 2147483646 w 560"/>
              <a:gd name="T77" fmla="*/ 2147483646 h 833"/>
              <a:gd name="T78" fmla="*/ 2147483646 w 560"/>
              <a:gd name="T79" fmla="*/ 2147483646 h 833"/>
              <a:gd name="T80" fmla="*/ 2147483646 w 560"/>
              <a:gd name="T81" fmla="*/ 2147483646 h 833"/>
              <a:gd name="T82" fmla="*/ 2147483646 w 560"/>
              <a:gd name="T83" fmla="*/ 2147483646 h 833"/>
              <a:gd name="T84" fmla="*/ 2147483646 w 560"/>
              <a:gd name="T85" fmla="*/ 2147483646 h 833"/>
              <a:gd name="T86" fmla="*/ 2147483646 w 560"/>
              <a:gd name="T87" fmla="*/ 2147483646 h 833"/>
              <a:gd name="T88" fmla="*/ 2147483646 w 560"/>
              <a:gd name="T89" fmla="*/ 2147483646 h 833"/>
              <a:gd name="T90" fmla="*/ 2147483646 w 560"/>
              <a:gd name="T91" fmla="*/ 0 h 833"/>
              <a:gd name="T92" fmla="*/ 2147483646 w 560"/>
              <a:gd name="T93" fmla="*/ 2147483646 h 833"/>
              <a:gd name="T94" fmla="*/ 2147483646 w 560"/>
              <a:gd name="T95" fmla="*/ 2147483646 h 833"/>
              <a:gd name="T96" fmla="*/ 2147483646 w 560"/>
              <a:gd name="T97" fmla="*/ 2147483646 h 833"/>
              <a:gd name="T98" fmla="*/ 2147483646 w 560"/>
              <a:gd name="T99" fmla="*/ 2147483646 h 833"/>
              <a:gd name="T100" fmla="*/ 2147483646 w 560"/>
              <a:gd name="T101" fmla="*/ 2147483646 h 8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0"/>
              <a:gd name="T154" fmla="*/ 0 h 833"/>
              <a:gd name="T155" fmla="*/ 560 w 560"/>
              <a:gd name="T156" fmla="*/ 833 h 8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0" h="833">
                <a:moveTo>
                  <a:pt x="138" y="52"/>
                </a:moveTo>
                <a:lnTo>
                  <a:pt x="106" y="90"/>
                </a:lnTo>
                <a:lnTo>
                  <a:pt x="77" y="131"/>
                </a:lnTo>
                <a:lnTo>
                  <a:pt x="54" y="175"/>
                </a:lnTo>
                <a:lnTo>
                  <a:pt x="34" y="222"/>
                </a:lnTo>
                <a:lnTo>
                  <a:pt x="19" y="270"/>
                </a:lnTo>
                <a:lnTo>
                  <a:pt x="8" y="320"/>
                </a:lnTo>
                <a:lnTo>
                  <a:pt x="2" y="371"/>
                </a:lnTo>
                <a:lnTo>
                  <a:pt x="0" y="422"/>
                </a:lnTo>
                <a:lnTo>
                  <a:pt x="2" y="473"/>
                </a:lnTo>
                <a:lnTo>
                  <a:pt x="8" y="524"/>
                </a:lnTo>
                <a:lnTo>
                  <a:pt x="19" y="573"/>
                </a:lnTo>
                <a:lnTo>
                  <a:pt x="34" y="621"/>
                </a:lnTo>
                <a:lnTo>
                  <a:pt x="54" y="667"/>
                </a:lnTo>
                <a:lnTo>
                  <a:pt x="77" y="710"/>
                </a:lnTo>
                <a:lnTo>
                  <a:pt x="106" y="750"/>
                </a:lnTo>
                <a:lnTo>
                  <a:pt x="138" y="786"/>
                </a:lnTo>
                <a:lnTo>
                  <a:pt x="164" y="806"/>
                </a:lnTo>
                <a:lnTo>
                  <a:pt x="194" y="821"/>
                </a:lnTo>
                <a:lnTo>
                  <a:pt x="226" y="829"/>
                </a:lnTo>
                <a:lnTo>
                  <a:pt x="261" y="832"/>
                </a:lnTo>
                <a:lnTo>
                  <a:pt x="295" y="829"/>
                </a:lnTo>
                <a:lnTo>
                  <a:pt x="328" y="821"/>
                </a:lnTo>
                <a:lnTo>
                  <a:pt x="358" y="806"/>
                </a:lnTo>
                <a:lnTo>
                  <a:pt x="384" y="786"/>
                </a:lnTo>
                <a:lnTo>
                  <a:pt x="448" y="713"/>
                </a:lnTo>
                <a:lnTo>
                  <a:pt x="476" y="674"/>
                </a:lnTo>
                <a:lnTo>
                  <a:pt x="501" y="633"/>
                </a:lnTo>
                <a:lnTo>
                  <a:pt x="521" y="590"/>
                </a:lnTo>
                <a:lnTo>
                  <a:pt x="538" y="546"/>
                </a:lnTo>
                <a:lnTo>
                  <a:pt x="550" y="501"/>
                </a:lnTo>
                <a:lnTo>
                  <a:pt x="558" y="455"/>
                </a:lnTo>
                <a:lnTo>
                  <a:pt x="559" y="407"/>
                </a:lnTo>
                <a:lnTo>
                  <a:pt x="555" y="358"/>
                </a:lnTo>
                <a:lnTo>
                  <a:pt x="545" y="308"/>
                </a:lnTo>
                <a:lnTo>
                  <a:pt x="528" y="258"/>
                </a:lnTo>
                <a:lnTo>
                  <a:pt x="503" y="207"/>
                </a:lnTo>
                <a:lnTo>
                  <a:pt x="471" y="156"/>
                </a:lnTo>
                <a:lnTo>
                  <a:pt x="432" y="104"/>
                </a:lnTo>
                <a:lnTo>
                  <a:pt x="384" y="52"/>
                </a:lnTo>
                <a:lnTo>
                  <a:pt x="376" y="38"/>
                </a:lnTo>
                <a:lnTo>
                  <a:pt x="384" y="41"/>
                </a:lnTo>
                <a:lnTo>
                  <a:pt x="358" y="21"/>
                </a:lnTo>
                <a:lnTo>
                  <a:pt x="328" y="8"/>
                </a:lnTo>
                <a:lnTo>
                  <a:pt x="295" y="1"/>
                </a:lnTo>
                <a:lnTo>
                  <a:pt x="261" y="0"/>
                </a:lnTo>
                <a:lnTo>
                  <a:pt x="226" y="4"/>
                </a:lnTo>
                <a:lnTo>
                  <a:pt x="194" y="15"/>
                </a:lnTo>
                <a:lnTo>
                  <a:pt x="164" y="30"/>
                </a:lnTo>
                <a:lnTo>
                  <a:pt x="138" y="5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5" name="Freeform 7"/>
          <p:cNvSpPr>
            <a:spLocks/>
          </p:cNvSpPr>
          <p:nvPr/>
        </p:nvSpPr>
        <p:spPr bwMode="auto">
          <a:xfrm>
            <a:off x="4059239" y="4754564"/>
            <a:ext cx="790575" cy="1323975"/>
          </a:xfrm>
          <a:custGeom>
            <a:avLst/>
            <a:gdLst>
              <a:gd name="T0" fmla="*/ 2147483646 w 560"/>
              <a:gd name="T1" fmla="*/ 2147483646 h 834"/>
              <a:gd name="T2" fmla="*/ 2147483646 w 560"/>
              <a:gd name="T3" fmla="*/ 2147483646 h 834"/>
              <a:gd name="T4" fmla="*/ 2147483646 w 560"/>
              <a:gd name="T5" fmla="*/ 2147483646 h 834"/>
              <a:gd name="T6" fmla="*/ 2147483646 w 560"/>
              <a:gd name="T7" fmla="*/ 2147483646 h 834"/>
              <a:gd name="T8" fmla="*/ 2147483646 w 560"/>
              <a:gd name="T9" fmla="*/ 2147483646 h 834"/>
              <a:gd name="T10" fmla="*/ 2147483646 w 560"/>
              <a:gd name="T11" fmla="*/ 2147483646 h 834"/>
              <a:gd name="T12" fmla="*/ 2147483646 w 560"/>
              <a:gd name="T13" fmla="*/ 2147483646 h 834"/>
              <a:gd name="T14" fmla="*/ 2147483646 w 560"/>
              <a:gd name="T15" fmla="*/ 2147483646 h 834"/>
              <a:gd name="T16" fmla="*/ 0 w 560"/>
              <a:gd name="T17" fmla="*/ 2147483646 h 834"/>
              <a:gd name="T18" fmla="*/ 2147483646 w 560"/>
              <a:gd name="T19" fmla="*/ 2147483646 h 834"/>
              <a:gd name="T20" fmla="*/ 2147483646 w 560"/>
              <a:gd name="T21" fmla="*/ 2147483646 h 834"/>
              <a:gd name="T22" fmla="*/ 2147483646 w 560"/>
              <a:gd name="T23" fmla="*/ 2147483646 h 834"/>
              <a:gd name="T24" fmla="*/ 2147483646 w 560"/>
              <a:gd name="T25" fmla="*/ 2147483646 h 834"/>
              <a:gd name="T26" fmla="*/ 2147483646 w 560"/>
              <a:gd name="T27" fmla="*/ 2147483646 h 834"/>
              <a:gd name="T28" fmla="*/ 2147483646 w 560"/>
              <a:gd name="T29" fmla="*/ 2147483646 h 834"/>
              <a:gd name="T30" fmla="*/ 2147483646 w 560"/>
              <a:gd name="T31" fmla="*/ 2147483646 h 834"/>
              <a:gd name="T32" fmla="*/ 2147483646 w 560"/>
              <a:gd name="T33" fmla="*/ 2147483646 h 834"/>
              <a:gd name="T34" fmla="*/ 2147483646 w 560"/>
              <a:gd name="T35" fmla="*/ 2147483646 h 834"/>
              <a:gd name="T36" fmla="*/ 2147483646 w 560"/>
              <a:gd name="T37" fmla="*/ 2147483646 h 834"/>
              <a:gd name="T38" fmla="*/ 2147483646 w 560"/>
              <a:gd name="T39" fmla="*/ 2147483646 h 834"/>
              <a:gd name="T40" fmla="*/ 2147483646 w 560"/>
              <a:gd name="T41" fmla="*/ 2147483646 h 834"/>
              <a:gd name="T42" fmla="*/ 2147483646 w 560"/>
              <a:gd name="T43" fmla="*/ 2147483646 h 834"/>
              <a:gd name="T44" fmla="*/ 2147483646 w 560"/>
              <a:gd name="T45" fmla="*/ 2147483646 h 834"/>
              <a:gd name="T46" fmla="*/ 2147483646 w 560"/>
              <a:gd name="T47" fmla="*/ 2147483646 h 834"/>
              <a:gd name="T48" fmla="*/ 2147483646 w 560"/>
              <a:gd name="T49" fmla="*/ 2147483646 h 834"/>
              <a:gd name="T50" fmla="*/ 2147483646 w 560"/>
              <a:gd name="T51" fmla="*/ 2147483646 h 834"/>
              <a:gd name="T52" fmla="*/ 2147483646 w 560"/>
              <a:gd name="T53" fmla="*/ 2147483646 h 834"/>
              <a:gd name="T54" fmla="*/ 2147483646 w 560"/>
              <a:gd name="T55" fmla="*/ 2147483646 h 834"/>
              <a:gd name="T56" fmla="*/ 2147483646 w 560"/>
              <a:gd name="T57" fmla="*/ 2147483646 h 834"/>
              <a:gd name="T58" fmla="*/ 2147483646 w 560"/>
              <a:gd name="T59" fmla="*/ 2147483646 h 834"/>
              <a:gd name="T60" fmla="*/ 2147483646 w 560"/>
              <a:gd name="T61" fmla="*/ 2147483646 h 834"/>
              <a:gd name="T62" fmla="*/ 2147483646 w 560"/>
              <a:gd name="T63" fmla="*/ 2147483646 h 834"/>
              <a:gd name="T64" fmla="*/ 2147483646 w 560"/>
              <a:gd name="T65" fmla="*/ 2147483646 h 834"/>
              <a:gd name="T66" fmla="*/ 2147483646 w 560"/>
              <a:gd name="T67" fmla="*/ 2147483646 h 834"/>
              <a:gd name="T68" fmla="*/ 2147483646 w 560"/>
              <a:gd name="T69" fmla="*/ 2147483646 h 834"/>
              <a:gd name="T70" fmla="*/ 2147483646 w 560"/>
              <a:gd name="T71" fmla="*/ 2147483646 h 834"/>
              <a:gd name="T72" fmla="*/ 2147483646 w 560"/>
              <a:gd name="T73" fmla="*/ 2147483646 h 834"/>
              <a:gd name="T74" fmla="*/ 2147483646 w 560"/>
              <a:gd name="T75" fmla="*/ 2147483646 h 834"/>
              <a:gd name="T76" fmla="*/ 2147483646 w 560"/>
              <a:gd name="T77" fmla="*/ 2147483646 h 834"/>
              <a:gd name="T78" fmla="*/ 2147483646 w 560"/>
              <a:gd name="T79" fmla="*/ 2147483646 h 834"/>
              <a:gd name="T80" fmla="*/ 2147483646 w 560"/>
              <a:gd name="T81" fmla="*/ 2147483646 h 834"/>
              <a:gd name="T82" fmla="*/ 2147483646 w 560"/>
              <a:gd name="T83" fmla="*/ 2147483646 h 834"/>
              <a:gd name="T84" fmla="*/ 2147483646 w 560"/>
              <a:gd name="T85" fmla="*/ 2147483646 h 834"/>
              <a:gd name="T86" fmla="*/ 2147483646 w 560"/>
              <a:gd name="T87" fmla="*/ 2147483646 h 834"/>
              <a:gd name="T88" fmla="*/ 2147483646 w 560"/>
              <a:gd name="T89" fmla="*/ 2147483646 h 834"/>
              <a:gd name="T90" fmla="*/ 2147483646 w 560"/>
              <a:gd name="T91" fmla="*/ 0 h 834"/>
              <a:gd name="T92" fmla="*/ 2147483646 w 560"/>
              <a:gd name="T93" fmla="*/ 2147483646 h 834"/>
              <a:gd name="T94" fmla="*/ 2147483646 w 560"/>
              <a:gd name="T95" fmla="*/ 2147483646 h 834"/>
              <a:gd name="T96" fmla="*/ 2147483646 w 560"/>
              <a:gd name="T97" fmla="*/ 2147483646 h 834"/>
              <a:gd name="T98" fmla="*/ 2147483646 w 560"/>
              <a:gd name="T99" fmla="*/ 2147483646 h 8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60"/>
              <a:gd name="T151" fmla="*/ 0 h 834"/>
              <a:gd name="T152" fmla="*/ 560 w 560"/>
              <a:gd name="T153" fmla="*/ 834 h 83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60" h="834">
                <a:moveTo>
                  <a:pt x="138" y="52"/>
                </a:moveTo>
                <a:lnTo>
                  <a:pt x="106" y="90"/>
                </a:lnTo>
                <a:lnTo>
                  <a:pt x="77" y="131"/>
                </a:lnTo>
                <a:lnTo>
                  <a:pt x="54" y="175"/>
                </a:lnTo>
                <a:lnTo>
                  <a:pt x="34" y="222"/>
                </a:lnTo>
                <a:lnTo>
                  <a:pt x="19" y="271"/>
                </a:lnTo>
                <a:lnTo>
                  <a:pt x="9" y="321"/>
                </a:lnTo>
                <a:lnTo>
                  <a:pt x="2" y="372"/>
                </a:lnTo>
                <a:lnTo>
                  <a:pt x="0" y="423"/>
                </a:lnTo>
                <a:lnTo>
                  <a:pt x="2" y="474"/>
                </a:lnTo>
                <a:lnTo>
                  <a:pt x="9" y="524"/>
                </a:lnTo>
                <a:lnTo>
                  <a:pt x="19" y="574"/>
                </a:lnTo>
                <a:lnTo>
                  <a:pt x="34" y="621"/>
                </a:lnTo>
                <a:lnTo>
                  <a:pt x="54" y="667"/>
                </a:lnTo>
                <a:lnTo>
                  <a:pt x="77" y="711"/>
                </a:lnTo>
                <a:lnTo>
                  <a:pt x="106" y="751"/>
                </a:lnTo>
                <a:lnTo>
                  <a:pt x="138" y="787"/>
                </a:lnTo>
                <a:lnTo>
                  <a:pt x="164" y="807"/>
                </a:lnTo>
                <a:lnTo>
                  <a:pt x="194" y="821"/>
                </a:lnTo>
                <a:lnTo>
                  <a:pt x="226" y="830"/>
                </a:lnTo>
                <a:lnTo>
                  <a:pt x="261" y="833"/>
                </a:lnTo>
                <a:lnTo>
                  <a:pt x="295" y="830"/>
                </a:lnTo>
                <a:lnTo>
                  <a:pt x="328" y="821"/>
                </a:lnTo>
                <a:lnTo>
                  <a:pt x="358" y="807"/>
                </a:lnTo>
                <a:lnTo>
                  <a:pt x="384" y="787"/>
                </a:lnTo>
                <a:lnTo>
                  <a:pt x="448" y="714"/>
                </a:lnTo>
                <a:lnTo>
                  <a:pt x="476" y="675"/>
                </a:lnTo>
                <a:lnTo>
                  <a:pt x="501" y="634"/>
                </a:lnTo>
                <a:lnTo>
                  <a:pt x="522" y="591"/>
                </a:lnTo>
                <a:lnTo>
                  <a:pt x="538" y="547"/>
                </a:lnTo>
                <a:lnTo>
                  <a:pt x="551" y="502"/>
                </a:lnTo>
                <a:lnTo>
                  <a:pt x="558" y="455"/>
                </a:lnTo>
                <a:lnTo>
                  <a:pt x="559" y="408"/>
                </a:lnTo>
                <a:lnTo>
                  <a:pt x="555" y="359"/>
                </a:lnTo>
                <a:lnTo>
                  <a:pt x="545" y="309"/>
                </a:lnTo>
                <a:lnTo>
                  <a:pt x="528" y="259"/>
                </a:lnTo>
                <a:lnTo>
                  <a:pt x="504" y="208"/>
                </a:lnTo>
                <a:lnTo>
                  <a:pt x="472" y="156"/>
                </a:lnTo>
                <a:lnTo>
                  <a:pt x="432" y="104"/>
                </a:lnTo>
                <a:lnTo>
                  <a:pt x="384" y="52"/>
                </a:lnTo>
                <a:lnTo>
                  <a:pt x="376" y="39"/>
                </a:lnTo>
                <a:lnTo>
                  <a:pt x="384" y="41"/>
                </a:lnTo>
                <a:lnTo>
                  <a:pt x="358" y="22"/>
                </a:lnTo>
                <a:lnTo>
                  <a:pt x="328" y="9"/>
                </a:lnTo>
                <a:lnTo>
                  <a:pt x="295" y="2"/>
                </a:lnTo>
                <a:lnTo>
                  <a:pt x="261" y="0"/>
                </a:lnTo>
                <a:lnTo>
                  <a:pt x="226" y="5"/>
                </a:lnTo>
                <a:lnTo>
                  <a:pt x="194" y="15"/>
                </a:lnTo>
                <a:lnTo>
                  <a:pt x="164" y="31"/>
                </a:lnTo>
                <a:lnTo>
                  <a:pt x="138" y="52"/>
                </a:lnTo>
              </a:path>
            </a:pathLst>
          </a:custGeom>
          <a:solidFill>
            <a:srgbClr val="000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43016" name="Freeform 8"/>
          <p:cNvSpPr>
            <a:spLocks/>
          </p:cNvSpPr>
          <p:nvPr/>
        </p:nvSpPr>
        <p:spPr bwMode="auto">
          <a:xfrm>
            <a:off x="4059239" y="4754564"/>
            <a:ext cx="790575" cy="1323975"/>
          </a:xfrm>
          <a:custGeom>
            <a:avLst/>
            <a:gdLst>
              <a:gd name="T0" fmla="*/ 2147483646 w 560"/>
              <a:gd name="T1" fmla="*/ 2147483646 h 834"/>
              <a:gd name="T2" fmla="*/ 2147483646 w 560"/>
              <a:gd name="T3" fmla="*/ 2147483646 h 834"/>
              <a:gd name="T4" fmla="*/ 2147483646 w 560"/>
              <a:gd name="T5" fmla="*/ 2147483646 h 834"/>
              <a:gd name="T6" fmla="*/ 2147483646 w 560"/>
              <a:gd name="T7" fmla="*/ 2147483646 h 834"/>
              <a:gd name="T8" fmla="*/ 2147483646 w 560"/>
              <a:gd name="T9" fmla="*/ 2147483646 h 834"/>
              <a:gd name="T10" fmla="*/ 2147483646 w 560"/>
              <a:gd name="T11" fmla="*/ 2147483646 h 834"/>
              <a:gd name="T12" fmla="*/ 2147483646 w 560"/>
              <a:gd name="T13" fmla="*/ 2147483646 h 834"/>
              <a:gd name="T14" fmla="*/ 2147483646 w 560"/>
              <a:gd name="T15" fmla="*/ 2147483646 h 834"/>
              <a:gd name="T16" fmla="*/ 0 w 560"/>
              <a:gd name="T17" fmla="*/ 2147483646 h 834"/>
              <a:gd name="T18" fmla="*/ 2147483646 w 560"/>
              <a:gd name="T19" fmla="*/ 2147483646 h 834"/>
              <a:gd name="T20" fmla="*/ 2147483646 w 560"/>
              <a:gd name="T21" fmla="*/ 2147483646 h 834"/>
              <a:gd name="T22" fmla="*/ 2147483646 w 560"/>
              <a:gd name="T23" fmla="*/ 2147483646 h 834"/>
              <a:gd name="T24" fmla="*/ 2147483646 w 560"/>
              <a:gd name="T25" fmla="*/ 2147483646 h 834"/>
              <a:gd name="T26" fmla="*/ 2147483646 w 560"/>
              <a:gd name="T27" fmla="*/ 2147483646 h 834"/>
              <a:gd name="T28" fmla="*/ 2147483646 w 560"/>
              <a:gd name="T29" fmla="*/ 2147483646 h 834"/>
              <a:gd name="T30" fmla="*/ 2147483646 w 560"/>
              <a:gd name="T31" fmla="*/ 2147483646 h 834"/>
              <a:gd name="T32" fmla="*/ 2147483646 w 560"/>
              <a:gd name="T33" fmla="*/ 2147483646 h 834"/>
              <a:gd name="T34" fmla="*/ 2147483646 w 560"/>
              <a:gd name="T35" fmla="*/ 2147483646 h 834"/>
              <a:gd name="T36" fmla="*/ 2147483646 w 560"/>
              <a:gd name="T37" fmla="*/ 2147483646 h 834"/>
              <a:gd name="T38" fmla="*/ 2147483646 w 560"/>
              <a:gd name="T39" fmla="*/ 2147483646 h 834"/>
              <a:gd name="T40" fmla="*/ 2147483646 w 560"/>
              <a:gd name="T41" fmla="*/ 2147483646 h 834"/>
              <a:gd name="T42" fmla="*/ 2147483646 w 560"/>
              <a:gd name="T43" fmla="*/ 2147483646 h 834"/>
              <a:gd name="T44" fmla="*/ 2147483646 w 560"/>
              <a:gd name="T45" fmla="*/ 2147483646 h 834"/>
              <a:gd name="T46" fmla="*/ 2147483646 w 560"/>
              <a:gd name="T47" fmla="*/ 2147483646 h 834"/>
              <a:gd name="T48" fmla="*/ 2147483646 w 560"/>
              <a:gd name="T49" fmla="*/ 2147483646 h 834"/>
              <a:gd name="T50" fmla="*/ 2147483646 w 560"/>
              <a:gd name="T51" fmla="*/ 2147483646 h 834"/>
              <a:gd name="T52" fmla="*/ 2147483646 w 560"/>
              <a:gd name="T53" fmla="*/ 2147483646 h 834"/>
              <a:gd name="T54" fmla="*/ 2147483646 w 560"/>
              <a:gd name="T55" fmla="*/ 2147483646 h 834"/>
              <a:gd name="T56" fmla="*/ 2147483646 w 560"/>
              <a:gd name="T57" fmla="*/ 2147483646 h 834"/>
              <a:gd name="T58" fmla="*/ 2147483646 w 560"/>
              <a:gd name="T59" fmla="*/ 2147483646 h 834"/>
              <a:gd name="T60" fmla="*/ 2147483646 w 560"/>
              <a:gd name="T61" fmla="*/ 2147483646 h 834"/>
              <a:gd name="T62" fmla="*/ 2147483646 w 560"/>
              <a:gd name="T63" fmla="*/ 2147483646 h 834"/>
              <a:gd name="T64" fmla="*/ 2147483646 w 560"/>
              <a:gd name="T65" fmla="*/ 2147483646 h 834"/>
              <a:gd name="T66" fmla="*/ 2147483646 w 560"/>
              <a:gd name="T67" fmla="*/ 2147483646 h 834"/>
              <a:gd name="T68" fmla="*/ 2147483646 w 560"/>
              <a:gd name="T69" fmla="*/ 2147483646 h 834"/>
              <a:gd name="T70" fmla="*/ 2147483646 w 560"/>
              <a:gd name="T71" fmla="*/ 2147483646 h 834"/>
              <a:gd name="T72" fmla="*/ 2147483646 w 560"/>
              <a:gd name="T73" fmla="*/ 2147483646 h 834"/>
              <a:gd name="T74" fmla="*/ 2147483646 w 560"/>
              <a:gd name="T75" fmla="*/ 2147483646 h 834"/>
              <a:gd name="T76" fmla="*/ 2147483646 w 560"/>
              <a:gd name="T77" fmla="*/ 2147483646 h 834"/>
              <a:gd name="T78" fmla="*/ 2147483646 w 560"/>
              <a:gd name="T79" fmla="*/ 2147483646 h 834"/>
              <a:gd name="T80" fmla="*/ 2147483646 w 560"/>
              <a:gd name="T81" fmla="*/ 2147483646 h 834"/>
              <a:gd name="T82" fmla="*/ 2147483646 w 560"/>
              <a:gd name="T83" fmla="*/ 2147483646 h 834"/>
              <a:gd name="T84" fmla="*/ 2147483646 w 560"/>
              <a:gd name="T85" fmla="*/ 2147483646 h 834"/>
              <a:gd name="T86" fmla="*/ 2147483646 w 560"/>
              <a:gd name="T87" fmla="*/ 2147483646 h 834"/>
              <a:gd name="T88" fmla="*/ 2147483646 w 560"/>
              <a:gd name="T89" fmla="*/ 2147483646 h 834"/>
              <a:gd name="T90" fmla="*/ 2147483646 w 560"/>
              <a:gd name="T91" fmla="*/ 0 h 834"/>
              <a:gd name="T92" fmla="*/ 2147483646 w 560"/>
              <a:gd name="T93" fmla="*/ 2147483646 h 834"/>
              <a:gd name="T94" fmla="*/ 2147483646 w 560"/>
              <a:gd name="T95" fmla="*/ 2147483646 h 834"/>
              <a:gd name="T96" fmla="*/ 2147483646 w 560"/>
              <a:gd name="T97" fmla="*/ 2147483646 h 834"/>
              <a:gd name="T98" fmla="*/ 2147483646 w 560"/>
              <a:gd name="T99" fmla="*/ 2147483646 h 834"/>
              <a:gd name="T100" fmla="*/ 2147483646 w 560"/>
              <a:gd name="T101" fmla="*/ 2147483646 h 8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0"/>
              <a:gd name="T154" fmla="*/ 0 h 834"/>
              <a:gd name="T155" fmla="*/ 560 w 560"/>
              <a:gd name="T156" fmla="*/ 834 h 8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0" h="834">
                <a:moveTo>
                  <a:pt x="138" y="52"/>
                </a:moveTo>
                <a:lnTo>
                  <a:pt x="106" y="90"/>
                </a:lnTo>
                <a:lnTo>
                  <a:pt x="77" y="131"/>
                </a:lnTo>
                <a:lnTo>
                  <a:pt x="54" y="175"/>
                </a:lnTo>
                <a:lnTo>
                  <a:pt x="34" y="222"/>
                </a:lnTo>
                <a:lnTo>
                  <a:pt x="19" y="271"/>
                </a:lnTo>
                <a:lnTo>
                  <a:pt x="9" y="321"/>
                </a:lnTo>
                <a:lnTo>
                  <a:pt x="2" y="372"/>
                </a:lnTo>
                <a:lnTo>
                  <a:pt x="0" y="423"/>
                </a:lnTo>
                <a:lnTo>
                  <a:pt x="2" y="474"/>
                </a:lnTo>
                <a:lnTo>
                  <a:pt x="9" y="524"/>
                </a:lnTo>
                <a:lnTo>
                  <a:pt x="19" y="574"/>
                </a:lnTo>
                <a:lnTo>
                  <a:pt x="34" y="621"/>
                </a:lnTo>
                <a:lnTo>
                  <a:pt x="54" y="667"/>
                </a:lnTo>
                <a:lnTo>
                  <a:pt x="77" y="711"/>
                </a:lnTo>
                <a:lnTo>
                  <a:pt x="106" y="751"/>
                </a:lnTo>
                <a:lnTo>
                  <a:pt x="138" y="787"/>
                </a:lnTo>
                <a:lnTo>
                  <a:pt x="164" y="807"/>
                </a:lnTo>
                <a:lnTo>
                  <a:pt x="194" y="821"/>
                </a:lnTo>
                <a:lnTo>
                  <a:pt x="226" y="830"/>
                </a:lnTo>
                <a:lnTo>
                  <a:pt x="261" y="833"/>
                </a:lnTo>
                <a:lnTo>
                  <a:pt x="295" y="830"/>
                </a:lnTo>
                <a:lnTo>
                  <a:pt x="328" y="821"/>
                </a:lnTo>
                <a:lnTo>
                  <a:pt x="358" y="807"/>
                </a:lnTo>
                <a:lnTo>
                  <a:pt x="384" y="787"/>
                </a:lnTo>
                <a:lnTo>
                  <a:pt x="448" y="714"/>
                </a:lnTo>
                <a:lnTo>
                  <a:pt x="476" y="675"/>
                </a:lnTo>
                <a:lnTo>
                  <a:pt x="501" y="634"/>
                </a:lnTo>
                <a:lnTo>
                  <a:pt x="522" y="591"/>
                </a:lnTo>
                <a:lnTo>
                  <a:pt x="538" y="547"/>
                </a:lnTo>
                <a:lnTo>
                  <a:pt x="551" y="502"/>
                </a:lnTo>
                <a:lnTo>
                  <a:pt x="558" y="455"/>
                </a:lnTo>
                <a:lnTo>
                  <a:pt x="559" y="408"/>
                </a:lnTo>
                <a:lnTo>
                  <a:pt x="555" y="359"/>
                </a:lnTo>
                <a:lnTo>
                  <a:pt x="545" y="309"/>
                </a:lnTo>
                <a:lnTo>
                  <a:pt x="528" y="259"/>
                </a:lnTo>
                <a:lnTo>
                  <a:pt x="504" y="208"/>
                </a:lnTo>
                <a:lnTo>
                  <a:pt x="472" y="156"/>
                </a:lnTo>
                <a:lnTo>
                  <a:pt x="432" y="104"/>
                </a:lnTo>
                <a:lnTo>
                  <a:pt x="384" y="52"/>
                </a:lnTo>
                <a:lnTo>
                  <a:pt x="376" y="39"/>
                </a:lnTo>
                <a:lnTo>
                  <a:pt x="384" y="41"/>
                </a:lnTo>
                <a:lnTo>
                  <a:pt x="358" y="22"/>
                </a:lnTo>
                <a:lnTo>
                  <a:pt x="328" y="9"/>
                </a:lnTo>
                <a:lnTo>
                  <a:pt x="295" y="2"/>
                </a:lnTo>
                <a:lnTo>
                  <a:pt x="261" y="0"/>
                </a:lnTo>
                <a:lnTo>
                  <a:pt x="226" y="5"/>
                </a:lnTo>
                <a:lnTo>
                  <a:pt x="194" y="15"/>
                </a:lnTo>
                <a:lnTo>
                  <a:pt x="164" y="31"/>
                </a:lnTo>
                <a:lnTo>
                  <a:pt x="138" y="5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7" name="Freeform 9"/>
          <p:cNvSpPr>
            <a:spLocks/>
          </p:cNvSpPr>
          <p:nvPr/>
        </p:nvSpPr>
        <p:spPr bwMode="auto">
          <a:xfrm>
            <a:off x="5059364" y="4603750"/>
            <a:ext cx="788987" cy="1322388"/>
          </a:xfrm>
          <a:custGeom>
            <a:avLst/>
            <a:gdLst>
              <a:gd name="T0" fmla="*/ 2147483646 w 560"/>
              <a:gd name="T1" fmla="*/ 2147483646 h 833"/>
              <a:gd name="T2" fmla="*/ 2147483646 w 560"/>
              <a:gd name="T3" fmla="*/ 2147483646 h 833"/>
              <a:gd name="T4" fmla="*/ 2147483646 w 560"/>
              <a:gd name="T5" fmla="*/ 2147483646 h 833"/>
              <a:gd name="T6" fmla="*/ 2147483646 w 560"/>
              <a:gd name="T7" fmla="*/ 2147483646 h 833"/>
              <a:gd name="T8" fmla="*/ 2147483646 w 560"/>
              <a:gd name="T9" fmla="*/ 2147483646 h 833"/>
              <a:gd name="T10" fmla="*/ 2147483646 w 560"/>
              <a:gd name="T11" fmla="*/ 2147483646 h 833"/>
              <a:gd name="T12" fmla="*/ 2147483646 w 560"/>
              <a:gd name="T13" fmla="*/ 2147483646 h 833"/>
              <a:gd name="T14" fmla="*/ 2147483646 w 560"/>
              <a:gd name="T15" fmla="*/ 2147483646 h 833"/>
              <a:gd name="T16" fmla="*/ 0 w 560"/>
              <a:gd name="T17" fmla="*/ 2147483646 h 833"/>
              <a:gd name="T18" fmla="*/ 2147483646 w 560"/>
              <a:gd name="T19" fmla="*/ 2147483646 h 833"/>
              <a:gd name="T20" fmla="*/ 2147483646 w 560"/>
              <a:gd name="T21" fmla="*/ 2147483646 h 833"/>
              <a:gd name="T22" fmla="*/ 2147483646 w 560"/>
              <a:gd name="T23" fmla="*/ 2147483646 h 833"/>
              <a:gd name="T24" fmla="*/ 2147483646 w 560"/>
              <a:gd name="T25" fmla="*/ 2147483646 h 833"/>
              <a:gd name="T26" fmla="*/ 2147483646 w 560"/>
              <a:gd name="T27" fmla="*/ 2147483646 h 833"/>
              <a:gd name="T28" fmla="*/ 2147483646 w 560"/>
              <a:gd name="T29" fmla="*/ 2147483646 h 833"/>
              <a:gd name="T30" fmla="*/ 2147483646 w 560"/>
              <a:gd name="T31" fmla="*/ 2147483646 h 833"/>
              <a:gd name="T32" fmla="*/ 2147483646 w 560"/>
              <a:gd name="T33" fmla="*/ 2147483646 h 833"/>
              <a:gd name="T34" fmla="*/ 2147483646 w 560"/>
              <a:gd name="T35" fmla="*/ 2147483646 h 833"/>
              <a:gd name="T36" fmla="*/ 2147483646 w 560"/>
              <a:gd name="T37" fmla="*/ 2147483646 h 833"/>
              <a:gd name="T38" fmla="*/ 2147483646 w 560"/>
              <a:gd name="T39" fmla="*/ 2147483646 h 833"/>
              <a:gd name="T40" fmla="*/ 2147483646 w 560"/>
              <a:gd name="T41" fmla="*/ 2147483646 h 833"/>
              <a:gd name="T42" fmla="*/ 2147483646 w 560"/>
              <a:gd name="T43" fmla="*/ 2147483646 h 833"/>
              <a:gd name="T44" fmla="*/ 2147483646 w 560"/>
              <a:gd name="T45" fmla="*/ 2147483646 h 833"/>
              <a:gd name="T46" fmla="*/ 2147483646 w 560"/>
              <a:gd name="T47" fmla="*/ 2147483646 h 833"/>
              <a:gd name="T48" fmla="*/ 2147483646 w 560"/>
              <a:gd name="T49" fmla="*/ 2147483646 h 833"/>
              <a:gd name="T50" fmla="*/ 2147483646 w 560"/>
              <a:gd name="T51" fmla="*/ 2147483646 h 833"/>
              <a:gd name="T52" fmla="*/ 2147483646 w 560"/>
              <a:gd name="T53" fmla="*/ 2147483646 h 833"/>
              <a:gd name="T54" fmla="*/ 2147483646 w 560"/>
              <a:gd name="T55" fmla="*/ 2147483646 h 833"/>
              <a:gd name="T56" fmla="*/ 2147483646 w 560"/>
              <a:gd name="T57" fmla="*/ 2147483646 h 833"/>
              <a:gd name="T58" fmla="*/ 2147483646 w 560"/>
              <a:gd name="T59" fmla="*/ 2147483646 h 833"/>
              <a:gd name="T60" fmla="*/ 2147483646 w 560"/>
              <a:gd name="T61" fmla="*/ 2147483646 h 833"/>
              <a:gd name="T62" fmla="*/ 2147483646 w 560"/>
              <a:gd name="T63" fmla="*/ 2147483646 h 833"/>
              <a:gd name="T64" fmla="*/ 2147483646 w 560"/>
              <a:gd name="T65" fmla="*/ 2147483646 h 833"/>
              <a:gd name="T66" fmla="*/ 2147483646 w 560"/>
              <a:gd name="T67" fmla="*/ 2147483646 h 833"/>
              <a:gd name="T68" fmla="*/ 2147483646 w 560"/>
              <a:gd name="T69" fmla="*/ 2147483646 h 833"/>
              <a:gd name="T70" fmla="*/ 2147483646 w 560"/>
              <a:gd name="T71" fmla="*/ 2147483646 h 833"/>
              <a:gd name="T72" fmla="*/ 2147483646 w 560"/>
              <a:gd name="T73" fmla="*/ 2147483646 h 833"/>
              <a:gd name="T74" fmla="*/ 2147483646 w 560"/>
              <a:gd name="T75" fmla="*/ 2147483646 h 833"/>
              <a:gd name="T76" fmla="*/ 2147483646 w 560"/>
              <a:gd name="T77" fmla="*/ 2147483646 h 833"/>
              <a:gd name="T78" fmla="*/ 2147483646 w 560"/>
              <a:gd name="T79" fmla="*/ 2147483646 h 833"/>
              <a:gd name="T80" fmla="*/ 2147483646 w 560"/>
              <a:gd name="T81" fmla="*/ 2147483646 h 833"/>
              <a:gd name="T82" fmla="*/ 2147483646 w 560"/>
              <a:gd name="T83" fmla="*/ 2147483646 h 833"/>
              <a:gd name="T84" fmla="*/ 2147483646 w 560"/>
              <a:gd name="T85" fmla="*/ 2147483646 h 833"/>
              <a:gd name="T86" fmla="*/ 2147483646 w 560"/>
              <a:gd name="T87" fmla="*/ 2147483646 h 833"/>
              <a:gd name="T88" fmla="*/ 2147483646 w 560"/>
              <a:gd name="T89" fmla="*/ 2147483646 h 833"/>
              <a:gd name="T90" fmla="*/ 2147483646 w 560"/>
              <a:gd name="T91" fmla="*/ 0 h 833"/>
              <a:gd name="T92" fmla="*/ 2147483646 w 560"/>
              <a:gd name="T93" fmla="*/ 2147483646 h 833"/>
              <a:gd name="T94" fmla="*/ 2147483646 w 560"/>
              <a:gd name="T95" fmla="*/ 2147483646 h 833"/>
              <a:gd name="T96" fmla="*/ 2147483646 w 560"/>
              <a:gd name="T97" fmla="*/ 2147483646 h 833"/>
              <a:gd name="T98" fmla="*/ 2147483646 w 560"/>
              <a:gd name="T99" fmla="*/ 2147483646 h 8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60"/>
              <a:gd name="T151" fmla="*/ 0 h 833"/>
              <a:gd name="T152" fmla="*/ 560 w 560"/>
              <a:gd name="T153" fmla="*/ 833 h 8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60" h="833">
                <a:moveTo>
                  <a:pt x="138" y="52"/>
                </a:moveTo>
                <a:lnTo>
                  <a:pt x="105" y="90"/>
                </a:lnTo>
                <a:lnTo>
                  <a:pt x="77" y="131"/>
                </a:lnTo>
                <a:lnTo>
                  <a:pt x="54" y="175"/>
                </a:lnTo>
                <a:lnTo>
                  <a:pt x="34" y="222"/>
                </a:lnTo>
                <a:lnTo>
                  <a:pt x="19" y="270"/>
                </a:lnTo>
                <a:lnTo>
                  <a:pt x="8" y="320"/>
                </a:lnTo>
                <a:lnTo>
                  <a:pt x="2" y="371"/>
                </a:lnTo>
                <a:lnTo>
                  <a:pt x="0" y="422"/>
                </a:lnTo>
                <a:lnTo>
                  <a:pt x="2" y="473"/>
                </a:lnTo>
                <a:lnTo>
                  <a:pt x="8" y="524"/>
                </a:lnTo>
                <a:lnTo>
                  <a:pt x="19" y="573"/>
                </a:lnTo>
                <a:lnTo>
                  <a:pt x="34" y="621"/>
                </a:lnTo>
                <a:lnTo>
                  <a:pt x="54" y="667"/>
                </a:lnTo>
                <a:lnTo>
                  <a:pt x="77" y="710"/>
                </a:lnTo>
                <a:lnTo>
                  <a:pt x="105" y="750"/>
                </a:lnTo>
                <a:lnTo>
                  <a:pt x="138" y="786"/>
                </a:lnTo>
                <a:lnTo>
                  <a:pt x="164" y="806"/>
                </a:lnTo>
                <a:lnTo>
                  <a:pt x="193" y="821"/>
                </a:lnTo>
                <a:lnTo>
                  <a:pt x="226" y="829"/>
                </a:lnTo>
                <a:lnTo>
                  <a:pt x="261" y="832"/>
                </a:lnTo>
                <a:lnTo>
                  <a:pt x="295" y="829"/>
                </a:lnTo>
                <a:lnTo>
                  <a:pt x="328" y="821"/>
                </a:lnTo>
                <a:lnTo>
                  <a:pt x="358" y="806"/>
                </a:lnTo>
                <a:lnTo>
                  <a:pt x="384" y="786"/>
                </a:lnTo>
                <a:lnTo>
                  <a:pt x="448" y="714"/>
                </a:lnTo>
                <a:lnTo>
                  <a:pt x="476" y="674"/>
                </a:lnTo>
                <a:lnTo>
                  <a:pt x="500" y="633"/>
                </a:lnTo>
                <a:lnTo>
                  <a:pt x="521" y="591"/>
                </a:lnTo>
                <a:lnTo>
                  <a:pt x="538" y="547"/>
                </a:lnTo>
                <a:lnTo>
                  <a:pt x="550" y="502"/>
                </a:lnTo>
                <a:lnTo>
                  <a:pt x="558" y="455"/>
                </a:lnTo>
                <a:lnTo>
                  <a:pt x="559" y="407"/>
                </a:lnTo>
                <a:lnTo>
                  <a:pt x="555" y="358"/>
                </a:lnTo>
                <a:lnTo>
                  <a:pt x="545" y="309"/>
                </a:lnTo>
                <a:lnTo>
                  <a:pt x="528" y="258"/>
                </a:lnTo>
                <a:lnTo>
                  <a:pt x="503" y="207"/>
                </a:lnTo>
                <a:lnTo>
                  <a:pt x="471" y="156"/>
                </a:lnTo>
                <a:lnTo>
                  <a:pt x="432" y="104"/>
                </a:lnTo>
                <a:lnTo>
                  <a:pt x="384" y="52"/>
                </a:lnTo>
                <a:lnTo>
                  <a:pt x="376" y="38"/>
                </a:lnTo>
                <a:lnTo>
                  <a:pt x="384" y="41"/>
                </a:lnTo>
                <a:lnTo>
                  <a:pt x="358" y="22"/>
                </a:lnTo>
                <a:lnTo>
                  <a:pt x="328" y="9"/>
                </a:lnTo>
                <a:lnTo>
                  <a:pt x="295" y="1"/>
                </a:lnTo>
                <a:lnTo>
                  <a:pt x="261" y="0"/>
                </a:lnTo>
                <a:lnTo>
                  <a:pt x="226" y="5"/>
                </a:lnTo>
                <a:lnTo>
                  <a:pt x="193" y="15"/>
                </a:lnTo>
                <a:lnTo>
                  <a:pt x="164" y="31"/>
                </a:lnTo>
                <a:lnTo>
                  <a:pt x="138" y="52"/>
                </a:lnTo>
              </a:path>
            </a:pathLst>
          </a:custGeom>
          <a:solidFill>
            <a:srgbClr val="000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43018" name="Freeform 10"/>
          <p:cNvSpPr>
            <a:spLocks/>
          </p:cNvSpPr>
          <p:nvPr/>
        </p:nvSpPr>
        <p:spPr bwMode="auto">
          <a:xfrm>
            <a:off x="5059364" y="4603750"/>
            <a:ext cx="788987" cy="1322388"/>
          </a:xfrm>
          <a:custGeom>
            <a:avLst/>
            <a:gdLst>
              <a:gd name="T0" fmla="*/ 2147483646 w 560"/>
              <a:gd name="T1" fmla="*/ 2147483646 h 833"/>
              <a:gd name="T2" fmla="*/ 2147483646 w 560"/>
              <a:gd name="T3" fmla="*/ 2147483646 h 833"/>
              <a:gd name="T4" fmla="*/ 2147483646 w 560"/>
              <a:gd name="T5" fmla="*/ 2147483646 h 833"/>
              <a:gd name="T6" fmla="*/ 2147483646 w 560"/>
              <a:gd name="T7" fmla="*/ 2147483646 h 833"/>
              <a:gd name="T8" fmla="*/ 2147483646 w 560"/>
              <a:gd name="T9" fmla="*/ 2147483646 h 833"/>
              <a:gd name="T10" fmla="*/ 2147483646 w 560"/>
              <a:gd name="T11" fmla="*/ 2147483646 h 833"/>
              <a:gd name="T12" fmla="*/ 2147483646 w 560"/>
              <a:gd name="T13" fmla="*/ 2147483646 h 833"/>
              <a:gd name="T14" fmla="*/ 2147483646 w 560"/>
              <a:gd name="T15" fmla="*/ 2147483646 h 833"/>
              <a:gd name="T16" fmla="*/ 0 w 560"/>
              <a:gd name="T17" fmla="*/ 2147483646 h 833"/>
              <a:gd name="T18" fmla="*/ 2147483646 w 560"/>
              <a:gd name="T19" fmla="*/ 2147483646 h 833"/>
              <a:gd name="T20" fmla="*/ 2147483646 w 560"/>
              <a:gd name="T21" fmla="*/ 2147483646 h 833"/>
              <a:gd name="T22" fmla="*/ 2147483646 w 560"/>
              <a:gd name="T23" fmla="*/ 2147483646 h 833"/>
              <a:gd name="T24" fmla="*/ 2147483646 w 560"/>
              <a:gd name="T25" fmla="*/ 2147483646 h 833"/>
              <a:gd name="T26" fmla="*/ 2147483646 w 560"/>
              <a:gd name="T27" fmla="*/ 2147483646 h 833"/>
              <a:gd name="T28" fmla="*/ 2147483646 w 560"/>
              <a:gd name="T29" fmla="*/ 2147483646 h 833"/>
              <a:gd name="T30" fmla="*/ 2147483646 w 560"/>
              <a:gd name="T31" fmla="*/ 2147483646 h 833"/>
              <a:gd name="T32" fmla="*/ 2147483646 w 560"/>
              <a:gd name="T33" fmla="*/ 2147483646 h 833"/>
              <a:gd name="T34" fmla="*/ 2147483646 w 560"/>
              <a:gd name="T35" fmla="*/ 2147483646 h 833"/>
              <a:gd name="T36" fmla="*/ 2147483646 w 560"/>
              <a:gd name="T37" fmla="*/ 2147483646 h 833"/>
              <a:gd name="T38" fmla="*/ 2147483646 w 560"/>
              <a:gd name="T39" fmla="*/ 2147483646 h 833"/>
              <a:gd name="T40" fmla="*/ 2147483646 w 560"/>
              <a:gd name="T41" fmla="*/ 2147483646 h 833"/>
              <a:gd name="T42" fmla="*/ 2147483646 w 560"/>
              <a:gd name="T43" fmla="*/ 2147483646 h 833"/>
              <a:gd name="T44" fmla="*/ 2147483646 w 560"/>
              <a:gd name="T45" fmla="*/ 2147483646 h 833"/>
              <a:gd name="T46" fmla="*/ 2147483646 w 560"/>
              <a:gd name="T47" fmla="*/ 2147483646 h 833"/>
              <a:gd name="T48" fmla="*/ 2147483646 w 560"/>
              <a:gd name="T49" fmla="*/ 2147483646 h 833"/>
              <a:gd name="T50" fmla="*/ 2147483646 w 560"/>
              <a:gd name="T51" fmla="*/ 2147483646 h 833"/>
              <a:gd name="T52" fmla="*/ 2147483646 w 560"/>
              <a:gd name="T53" fmla="*/ 2147483646 h 833"/>
              <a:gd name="T54" fmla="*/ 2147483646 w 560"/>
              <a:gd name="T55" fmla="*/ 2147483646 h 833"/>
              <a:gd name="T56" fmla="*/ 2147483646 w 560"/>
              <a:gd name="T57" fmla="*/ 2147483646 h 833"/>
              <a:gd name="T58" fmla="*/ 2147483646 w 560"/>
              <a:gd name="T59" fmla="*/ 2147483646 h 833"/>
              <a:gd name="T60" fmla="*/ 2147483646 w 560"/>
              <a:gd name="T61" fmla="*/ 2147483646 h 833"/>
              <a:gd name="T62" fmla="*/ 2147483646 w 560"/>
              <a:gd name="T63" fmla="*/ 2147483646 h 833"/>
              <a:gd name="T64" fmla="*/ 2147483646 w 560"/>
              <a:gd name="T65" fmla="*/ 2147483646 h 833"/>
              <a:gd name="T66" fmla="*/ 2147483646 w 560"/>
              <a:gd name="T67" fmla="*/ 2147483646 h 833"/>
              <a:gd name="T68" fmla="*/ 2147483646 w 560"/>
              <a:gd name="T69" fmla="*/ 2147483646 h 833"/>
              <a:gd name="T70" fmla="*/ 2147483646 w 560"/>
              <a:gd name="T71" fmla="*/ 2147483646 h 833"/>
              <a:gd name="T72" fmla="*/ 2147483646 w 560"/>
              <a:gd name="T73" fmla="*/ 2147483646 h 833"/>
              <a:gd name="T74" fmla="*/ 2147483646 w 560"/>
              <a:gd name="T75" fmla="*/ 2147483646 h 833"/>
              <a:gd name="T76" fmla="*/ 2147483646 w 560"/>
              <a:gd name="T77" fmla="*/ 2147483646 h 833"/>
              <a:gd name="T78" fmla="*/ 2147483646 w 560"/>
              <a:gd name="T79" fmla="*/ 2147483646 h 833"/>
              <a:gd name="T80" fmla="*/ 2147483646 w 560"/>
              <a:gd name="T81" fmla="*/ 2147483646 h 833"/>
              <a:gd name="T82" fmla="*/ 2147483646 w 560"/>
              <a:gd name="T83" fmla="*/ 2147483646 h 833"/>
              <a:gd name="T84" fmla="*/ 2147483646 w 560"/>
              <a:gd name="T85" fmla="*/ 2147483646 h 833"/>
              <a:gd name="T86" fmla="*/ 2147483646 w 560"/>
              <a:gd name="T87" fmla="*/ 2147483646 h 833"/>
              <a:gd name="T88" fmla="*/ 2147483646 w 560"/>
              <a:gd name="T89" fmla="*/ 2147483646 h 833"/>
              <a:gd name="T90" fmla="*/ 2147483646 w 560"/>
              <a:gd name="T91" fmla="*/ 0 h 833"/>
              <a:gd name="T92" fmla="*/ 2147483646 w 560"/>
              <a:gd name="T93" fmla="*/ 2147483646 h 833"/>
              <a:gd name="T94" fmla="*/ 2147483646 w 560"/>
              <a:gd name="T95" fmla="*/ 2147483646 h 833"/>
              <a:gd name="T96" fmla="*/ 2147483646 w 560"/>
              <a:gd name="T97" fmla="*/ 2147483646 h 833"/>
              <a:gd name="T98" fmla="*/ 2147483646 w 560"/>
              <a:gd name="T99" fmla="*/ 2147483646 h 833"/>
              <a:gd name="T100" fmla="*/ 2147483646 w 560"/>
              <a:gd name="T101" fmla="*/ 2147483646 h 83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0"/>
              <a:gd name="T154" fmla="*/ 0 h 833"/>
              <a:gd name="T155" fmla="*/ 560 w 560"/>
              <a:gd name="T156" fmla="*/ 833 h 83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0" h="833">
                <a:moveTo>
                  <a:pt x="138" y="52"/>
                </a:moveTo>
                <a:lnTo>
                  <a:pt x="105" y="90"/>
                </a:lnTo>
                <a:lnTo>
                  <a:pt x="77" y="131"/>
                </a:lnTo>
                <a:lnTo>
                  <a:pt x="54" y="175"/>
                </a:lnTo>
                <a:lnTo>
                  <a:pt x="34" y="222"/>
                </a:lnTo>
                <a:lnTo>
                  <a:pt x="19" y="270"/>
                </a:lnTo>
                <a:lnTo>
                  <a:pt x="8" y="320"/>
                </a:lnTo>
                <a:lnTo>
                  <a:pt x="2" y="371"/>
                </a:lnTo>
                <a:lnTo>
                  <a:pt x="0" y="422"/>
                </a:lnTo>
                <a:lnTo>
                  <a:pt x="2" y="473"/>
                </a:lnTo>
                <a:lnTo>
                  <a:pt x="8" y="524"/>
                </a:lnTo>
                <a:lnTo>
                  <a:pt x="19" y="573"/>
                </a:lnTo>
                <a:lnTo>
                  <a:pt x="34" y="621"/>
                </a:lnTo>
                <a:lnTo>
                  <a:pt x="54" y="667"/>
                </a:lnTo>
                <a:lnTo>
                  <a:pt x="77" y="710"/>
                </a:lnTo>
                <a:lnTo>
                  <a:pt x="105" y="750"/>
                </a:lnTo>
                <a:lnTo>
                  <a:pt x="138" y="786"/>
                </a:lnTo>
                <a:lnTo>
                  <a:pt x="164" y="806"/>
                </a:lnTo>
                <a:lnTo>
                  <a:pt x="193" y="821"/>
                </a:lnTo>
                <a:lnTo>
                  <a:pt x="226" y="829"/>
                </a:lnTo>
                <a:lnTo>
                  <a:pt x="261" y="832"/>
                </a:lnTo>
                <a:lnTo>
                  <a:pt x="295" y="829"/>
                </a:lnTo>
                <a:lnTo>
                  <a:pt x="328" y="821"/>
                </a:lnTo>
                <a:lnTo>
                  <a:pt x="358" y="806"/>
                </a:lnTo>
                <a:lnTo>
                  <a:pt x="384" y="786"/>
                </a:lnTo>
                <a:lnTo>
                  <a:pt x="448" y="714"/>
                </a:lnTo>
                <a:lnTo>
                  <a:pt x="476" y="674"/>
                </a:lnTo>
                <a:lnTo>
                  <a:pt x="500" y="633"/>
                </a:lnTo>
                <a:lnTo>
                  <a:pt x="521" y="591"/>
                </a:lnTo>
                <a:lnTo>
                  <a:pt x="538" y="547"/>
                </a:lnTo>
                <a:lnTo>
                  <a:pt x="550" y="502"/>
                </a:lnTo>
                <a:lnTo>
                  <a:pt x="558" y="455"/>
                </a:lnTo>
                <a:lnTo>
                  <a:pt x="559" y="407"/>
                </a:lnTo>
                <a:lnTo>
                  <a:pt x="555" y="358"/>
                </a:lnTo>
                <a:lnTo>
                  <a:pt x="545" y="309"/>
                </a:lnTo>
                <a:lnTo>
                  <a:pt x="528" y="258"/>
                </a:lnTo>
                <a:lnTo>
                  <a:pt x="503" y="207"/>
                </a:lnTo>
                <a:lnTo>
                  <a:pt x="471" y="156"/>
                </a:lnTo>
                <a:lnTo>
                  <a:pt x="432" y="104"/>
                </a:lnTo>
                <a:lnTo>
                  <a:pt x="384" y="52"/>
                </a:lnTo>
                <a:lnTo>
                  <a:pt x="376" y="38"/>
                </a:lnTo>
                <a:lnTo>
                  <a:pt x="384" y="41"/>
                </a:lnTo>
                <a:lnTo>
                  <a:pt x="358" y="22"/>
                </a:lnTo>
                <a:lnTo>
                  <a:pt x="328" y="9"/>
                </a:lnTo>
                <a:lnTo>
                  <a:pt x="295" y="1"/>
                </a:lnTo>
                <a:lnTo>
                  <a:pt x="261" y="0"/>
                </a:lnTo>
                <a:lnTo>
                  <a:pt x="226" y="5"/>
                </a:lnTo>
                <a:lnTo>
                  <a:pt x="193" y="15"/>
                </a:lnTo>
                <a:lnTo>
                  <a:pt x="164" y="31"/>
                </a:lnTo>
                <a:lnTo>
                  <a:pt x="138" y="5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9" name="Freeform 11"/>
          <p:cNvSpPr>
            <a:spLocks/>
          </p:cNvSpPr>
          <p:nvPr/>
        </p:nvSpPr>
        <p:spPr bwMode="auto">
          <a:xfrm>
            <a:off x="2882901" y="5156200"/>
            <a:ext cx="1317625" cy="1068388"/>
          </a:xfrm>
          <a:custGeom>
            <a:avLst/>
            <a:gdLst>
              <a:gd name="T0" fmla="*/ 2147483646 w 934"/>
              <a:gd name="T1" fmla="*/ 2147483646 h 673"/>
              <a:gd name="T2" fmla="*/ 2147483646 w 934"/>
              <a:gd name="T3" fmla="*/ 2147483646 h 673"/>
              <a:gd name="T4" fmla="*/ 2147483646 w 934"/>
              <a:gd name="T5" fmla="*/ 2147483646 h 673"/>
              <a:gd name="T6" fmla="*/ 2147483646 w 934"/>
              <a:gd name="T7" fmla="*/ 2147483646 h 673"/>
              <a:gd name="T8" fmla="*/ 2147483646 w 934"/>
              <a:gd name="T9" fmla="*/ 2147483646 h 673"/>
              <a:gd name="T10" fmla="*/ 2147483646 w 934"/>
              <a:gd name="T11" fmla="*/ 2147483646 h 673"/>
              <a:gd name="T12" fmla="*/ 2147483646 w 934"/>
              <a:gd name="T13" fmla="*/ 2147483646 h 673"/>
              <a:gd name="T14" fmla="*/ 2147483646 w 934"/>
              <a:gd name="T15" fmla="*/ 2147483646 h 673"/>
              <a:gd name="T16" fmla="*/ 2147483646 w 934"/>
              <a:gd name="T17" fmla="*/ 2147483646 h 673"/>
              <a:gd name="T18" fmla="*/ 2147483646 w 934"/>
              <a:gd name="T19" fmla="*/ 2147483646 h 673"/>
              <a:gd name="T20" fmla="*/ 2147483646 w 934"/>
              <a:gd name="T21" fmla="*/ 2147483646 h 673"/>
              <a:gd name="T22" fmla="*/ 2147483646 w 934"/>
              <a:gd name="T23" fmla="*/ 2147483646 h 673"/>
              <a:gd name="T24" fmla="*/ 2147483646 w 934"/>
              <a:gd name="T25" fmla="*/ 2147483646 h 673"/>
              <a:gd name="T26" fmla="*/ 2147483646 w 934"/>
              <a:gd name="T27" fmla="*/ 2147483646 h 673"/>
              <a:gd name="T28" fmla="*/ 2147483646 w 934"/>
              <a:gd name="T29" fmla="*/ 2147483646 h 673"/>
              <a:gd name="T30" fmla="*/ 2147483646 w 934"/>
              <a:gd name="T31" fmla="*/ 2147483646 h 673"/>
              <a:gd name="T32" fmla="*/ 2147483646 w 934"/>
              <a:gd name="T33" fmla="*/ 2147483646 h 673"/>
              <a:gd name="T34" fmla="*/ 2147483646 w 934"/>
              <a:gd name="T35" fmla="*/ 2147483646 h 673"/>
              <a:gd name="T36" fmla="*/ 2147483646 w 934"/>
              <a:gd name="T37" fmla="*/ 2147483646 h 673"/>
              <a:gd name="T38" fmla="*/ 2147483646 w 934"/>
              <a:gd name="T39" fmla="*/ 2147483646 h 673"/>
              <a:gd name="T40" fmla="*/ 2147483646 w 934"/>
              <a:gd name="T41" fmla="*/ 2147483646 h 673"/>
              <a:gd name="T42" fmla="*/ 2147483646 w 934"/>
              <a:gd name="T43" fmla="*/ 2147483646 h 673"/>
              <a:gd name="T44" fmla="*/ 2147483646 w 934"/>
              <a:gd name="T45" fmla="*/ 2147483646 h 673"/>
              <a:gd name="T46" fmla="*/ 2147483646 w 934"/>
              <a:gd name="T47" fmla="*/ 2147483646 h 673"/>
              <a:gd name="T48" fmla="*/ 2147483646 w 934"/>
              <a:gd name="T49" fmla="*/ 2147483646 h 673"/>
              <a:gd name="T50" fmla="*/ 0 w 934"/>
              <a:gd name="T51" fmla="*/ 2147483646 h 673"/>
              <a:gd name="T52" fmla="*/ 2147483646 w 934"/>
              <a:gd name="T53" fmla="*/ 2147483646 h 673"/>
              <a:gd name="T54" fmla="*/ 2147483646 w 934"/>
              <a:gd name="T55" fmla="*/ 2147483646 h 673"/>
              <a:gd name="T56" fmla="*/ 2147483646 w 934"/>
              <a:gd name="T57" fmla="*/ 2147483646 h 673"/>
              <a:gd name="T58" fmla="*/ 2147483646 w 934"/>
              <a:gd name="T59" fmla="*/ 2147483646 h 673"/>
              <a:gd name="T60" fmla="*/ 2147483646 w 934"/>
              <a:gd name="T61" fmla="*/ 2147483646 h 673"/>
              <a:gd name="T62" fmla="*/ 2147483646 w 934"/>
              <a:gd name="T63" fmla="*/ 2147483646 h 673"/>
              <a:gd name="T64" fmla="*/ 2147483646 w 934"/>
              <a:gd name="T65" fmla="*/ 2147483646 h 673"/>
              <a:gd name="T66" fmla="*/ 2147483646 w 934"/>
              <a:gd name="T67" fmla="*/ 2147483646 h 673"/>
              <a:gd name="T68" fmla="*/ 2147483646 w 934"/>
              <a:gd name="T69" fmla="*/ 2147483646 h 673"/>
              <a:gd name="T70" fmla="*/ 2147483646 w 934"/>
              <a:gd name="T71" fmla="*/ 2147483646 h 673"/>
              <a:gd name="T72" fmla="*/ 2147483646 w 934"/>
              <a:gd name="T73" fmla="*/ 2147483646 h 673"/>
              <a:gd name="T74" fmla="*/ 2147483646 w 934"/>
              <a:gd name="T75" fmla="*/ 2147483646 h 673"/>
              <a:gd name="T76" fmla="*/ 2147483646 w 934"/>
              <a:gd name="T77" fmla="*/ 2147483646 h 673"/>
              <a:gd name="T78" fmla="*/ 2147483646 w 934"/>
              <a:gd name="T79" fmla="*/ 2147483646 h 673"/>
              <a:gd name="T80" fmla="*/ 2147483646 w 934"/>
              <a:gd name="T81" fmla="*/ 2147483646 h 673"/>
              <a:gd name="T82" fmla="*/ 2147483646 w 934"/>
              <a:gd name="T83" fmla="*/ 2147483646 h 673"/>
              <a:gd name="T84" fmla="*/ 2147483646 w 934"/>
              <a:gd name="T85" fmla="*/ 2147483646 h 673"/>
              <a:gd name="T86" fmla="*/ 2147483646 w 934"/>
              <a:gd name="T87" fmla="*/ 2147483646 h 673"/>
              <a:gd name="T88" fmla="*/ 2147483646 w 934"/>
              <a:gd name="T89" fmla="*/ 2147483646 h 673"/>
              <a:gd name="T90" fmla="*/ 2147483646 w 934"/>
              <a:gd name="T91" fmla="*/ 2147483646 h 673"/>
              <a:gd name="T92" fmla="*/ 2147483646 w 934"/>
              <a:gd name="T93" fmla="*/ 2147483646 h 673"/>
              <a:gd name="T94" fmla="*/ 2147483646 w 934"/>
              <a:gd name="T95" fmla="*/ 2147483646 h 673"/>
              <a:gd name="T96" fmla="*/ 2147483646 w 934"/>
              <a:gd name="T97" fmla="*/ 2147483646 h 673"/>
              <a:gd name="T98" fmla="*/ 2147483646 w 934"/>
              <a:gd name="T99" fmla="*/ 2147483646 h 673"/>
              <a:gd name="T100" fmla="*/ 2147483646 w 934"/>
              <a:gd name="T101" fmla="*/ 2147483646 h 673"/>
              <a:gd name="T102" fmla="*/ 2147483646 w 934"/>
              <a:gd name="T103" fmla="*/ 2147483646 h 673"/>
              <a:gd name="T104" fmla="*/ 2147483646 w 934"/>
              <a:gd name="T105" fmla="*/ 2147483646 h 673"/>
              <a:gd name="T106" fmla="*/ 2147483646 w 934"/>
              <a:gd name="T107" fmla="*/ 2147483646 h 673"/>
              <a:gd name="T108" fmla="*/ 2147483646 w 934"/>
              <a:gd name="T109" fmla="*/ 2147483646 h 673"/>
              <a:gd name="T110" fmla="*/ 2147483646 w 934"/>
              <a:gd name="T111" fmla="*/ 2147483646 h 673"/>
              <a:gd name="T112" fmla="*/ 2147483646 w 934"/>
              <a:gd name="T113" fmla="*/ 0 h 673"/>
              <a:gd name="T114" fmla="*/ 2147483646 w 934"/>
              <a:gd name="T115" fmla="*/ 2147483646 h 673"/>
              <a:gd name="T116" fmla="*/ 2147483646 w 934"/>
              <a:gd name="T117" fmla="*/ 2147483646 h 67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34"/>
              <a:gd name="T178" fmla="*/ 0 h 673"/>
              <a:gd name="T179" fmla="*/ 934 w 934"/>
              <a:gd name="T180" fmla="*/ 673 h 67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34" h="673">
                <a:moveTo>
                  <a:pt x="827" y="11"/>
                </a:moveTo>
                <a:lnTo>
                  <a:pt x="865" y="41"/>
                </a:lnTo>
                <a:lnTo>
                  <a:pt x="894" y="81"/>
                </a:lnTo>
                <a:lnTo>
                  <a:pt x="916" y="126"/>
                </a:lnTo>
                <a:lnTo>
                  <a:pt x="929" y="176"/>
                </a:lnTo>
                <a:lnTo>
                  <a:pt x="933" y="230"/>
                </a:lnTo>
                <a:lnTo>
                  <a:pt x="929" y="284"/>
                </a:lnTo>
                <a:lnTo>
                  <a:pt x="916" y="338"/>
                </a:lnTo>
                <a:lnTo>
                  <a:pt x="894" y="389"/>
                </a:lnTo>
                <a:lnTo>
                  <a:pt x="869" y="431"/>
                </a:lnTo>
                <a:lnTo>
                  <a:pt x="842" y="470"/>
                </a:lnTo>
                <a:lnTo>
                  <a:pt x="781" y="538"/>
                </a:lnTo>
                <a:lnTo>
                  <a:pt x="748" y="566"/>
                </a:lnTo>
                <a:lnTo>
                  <a:pt x="712" y="591"/>
                </a:lnTo>
                <a:lnTo>
                  <a:pt x="636" y="632"/>
                </a:lnTo>
                <a:lnTo>
                  <a:pt x="553" y="659"/>
                </a:lnTo>
                <a:lnTo>
                  <a:pt x="464" y="672"/>
                </a:lnTo>
                <a:lnTo>
                  <a:pt x="369" y="671"/>
                </a:lnTo>
                <a:lnTo>
                  <a:pt x="270" y="657"/>
                </a:lnTo>
                <a:lnTo>
                  <a:pt x="212" y="639"/>
                </a:lnTo>
                <a:lnTo>
                  <a:pt x="158" y="613"/>
                </a:lnTo>
                <a:lnTo>
                  <a:pt x="109" y="580"/>
                </a:lnTo>
                <a:lnTo>
                  <a:pt x="68" y="542"/>
                </a:lnTo>
                <a:lnTo>
                  <a:pt x="35" y="500"/>
                </a:lnTo>
                <a:lnTo>
                  <a:pt x="12" y="456"/>
                </a:lnTo>
                <a:lnTo>
                  <a:pt x="0" y="411"/>
                </a:lnTo>
                <a:lnTo>
                  <a:pt x="1" y="367"/>
                </a:lnTo>
                <a:lnTo>
                  <a:pt x="11" y="340"/>
                </a:lnTo>
                <a:lnTo>
                  <a:pt x="29" y="316"/>
                </a:lnTo>
                <a:lnTo>
                  <a:pt x="53" y="296"/>
                </a:lnTo>
                <a:lnTo>
                  <a:pt x="83" y="279"/>
                </a:lnTo>
                <a:lnTo>
                  <a:pt x="117" y="266"/>
                </a:lnTo>
                <a:lnTo>
                  <a:pt x="155" y="257"/>
                </a:lnTo>
                <a:lnTo>
                  <a:pt x="195" y="254"/>
                </a:lnTo>
                <a:lnTo>
                  <a:pt x="236" y="256"/>
                </a:lnTo>
                <a:lnTo>
                  <a:pt x="259" y="261"/>
                </a:lnTo>
                <a:lnTo>
                  <a:pt x="277" y="273"/>
                </a:lnTo>
                <a:lnTo>
                  <a:pt x="303" y="305"/>
                </a:lnTo>
                <a:lnTo>
                  <a:pt x="329" y="337"/>
                </a:lnTo>
                <a:lnTo>
                  <a:pt x="346" y="349"/>
                </a:lnTo>
                <a:lnTo>
                  <a:pt x="370" y="356"/>
                </a:lnTo>
                <a:lnTo>
                  <a:pt x="421" y="359"/>
                </a:lnTo>
                <a:lnTo>
                  <a:pt x="470" y="357"/>
                </a:lnTo>
                <a:lnTo>
                  <a:pt x="515" y="350"/>
                </a:lnTo>
                <a:lnTo>
                  <a:pt x="555" y="336"/>
                </a:lnTo>
                <a:lnTo>
                  <a:pt x="592" y="317"/>
                </a:lnTo>
                <a:lnTo>
                  <a:pt x="624" y="292"/>
                </a:lnTo>
                <a:lnTo>
                  <a:pt x="650" y="260"/>
                </a:lnTo>
                <a:lnTo>
                  <a:pt x="671" y="222"/>
                </a:lnTo>
                <a:lnTo>
                  <a:pt x="674" y="179"/>
                </a:lnTo>
                <a:lnTo>
                  <a:pt x="657" y="138"/>
                </a:lnTo>
                <a:lnTo>
                  <a:pt x="633" y="99"/>
                </a:lnTo>
                <a:lnTo>
                  <a:pt x="615" y="66"/>
                </a:lnTo>
                <a:lnTo>
                  <a:pt x="662" y="46"/>
                </a:lnTo>
                <a:lnTo>
                  <a:pt x="717" y="18"/>
                </a:lnTo>
                <a:lnTo>
                  <a:pt x="747" y="7"/>
                </a:lnTo>
                <a:lnTo>
                  <a:pt x="775" y="0"/>
                </a:lnTo>
                <a:lnTo>
                  <a:pt x="803" y="1"/>
                </a:lnTo>
                <a:lnTo>
                  <a:pt x="827" y="11"/>
                </a:lnTo>
              </a:path>
            </a:pathLst>
          </a:custGeom>
          <a:solidFill>
            <a:srgbClr val="0000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en-US"/>
          </a:p>
        </p:txBody>
      </p:sp>
      <p:sp>
        <p:nvSpPr>
          <p:cNvPr id="43020" name="Freeform 12"/>
          <p:cNvSpPr>
            <a:spLocks/>
          </p:cNvSpPr>
          <p:nvPr/>
        </p:nvSpPr>
        <p:spPr bwMode="auto">
          <a:xfrm>
            <a:off x="2882901" y="5156200"/>
            <a:ext cx="1317625" cy="1068388"/>
          </a:xfrm>
          <a:custGeom>
            <a:avLst/>
            <a:gdLst>
              <a:gd name="T0" fmla="*/ 2147483646 w 934"/>
              <a:gd name="T1" fmla="*/ 2147483646 h 673"/>
              <a:gd name="T2" fmla="*/ 2147483646 w 934"/>
              <a:gd name="T3" fmla="*/ 2147483646 h 673"/>
              <a:gd name="T4" fmla="*/ 2147483646 w 934"/>
              <a:gd name="T5" fmla="*/ 2147483646 h 673"/>
              <a:gd name="T6" fmla="*/ 2147483646 w 934"/>
              <a:gd name="T7" fmla="*/ 2147483646 h 673"/>
              <a:gd name="T8" fmla="*/ 2147483646 w 934"/>
              <a:gd name="T9" fmla="*/ 2147483646 h 673"/>
              <a:gd name="T10" fmla="*/ 2147483646 w 934"/>
              <a:gd name="T11" fmla="*/ 2147483646 h 673"/>
              <a:gd name="T12" fmla="*/ 2147483646 w 934"/>
              <a:gd name="T13" fmla="*/ 2147483646 h 673"/>
              <a:gd name="T14" fmla="*/ 2147483646 w 934"/>
              <a:gd name="T15" fmla="*/ 2147483646 h 673"/>
              <a:gd name="T16" fmla="*/ 2147483646 w 934"/>
              <a:gd name="T17" fmla="*/ 2147483646 h 673"/>
              <a:gd name="T18" fmla="*/ 2147483646 w 934"/>
              <a:gd name="T19" fmla="*/ 2147483646 h 673"/>
              <a:gd name="T20" fmla="*/ 2147483646 w 934"/>
              <a:gd name="T21" fmla="*/ 2147483646 h 673"/>
              <a:gd name="T22" fmla="*/ 2147483646 w 934"/>
              <a:gd name="T23" fmla="*/ 2147483646 h 673"/>
              <a:gd name="T24" fmla="*/ 2147483646 w 934"/>
              <a:gd name="T25" fmla="*/ 2147483646 h 673"/>
              <a:gd name="T26" fmla="*/ 2147483646 w 934"/>
              <a:gd name="T27" fmla="*/ 2147483646 h 673"/>
              <a:gd name="T28" fmla="*/ 2147483646 w 934"/>
              <a:gd name="T29" fmla="*/ 2147483646 h 673"/>
              <a:gd name="T30" fmla="*/ 2147483646 w 934"/>
              <a:gd name="T31" fmla="*/ 2147483646 h 673"/>
              <a:gd name="T32" fmla="*/ 2147483646 w 934"/>
              <a:gd name="T33" fmla="*/ 2147483646 h 673"/>
              <a:gd name="T34" fmla="*/ 2147483646 w 934"/>
              <a:gd name="T35" fmla="*/ 2147483646 h 673"/>
              <a:gd name="T36" fmla="*/ 2147483646 w 934"/>
              <a:gd name="T37" fmla="*/ 2147483646 h 673"/>
              <a:gd name="T38" fmla="*/ 2147483646 w 934"/>
              <a:gd name="T39" fmla="*/ 2147483646 h 673"/>
              <a:gd name="T40" fmla="*/ 2147483646 w 934"/>
              <a:gd name="T41" fmla="*/ 2147483646 h 673"/>
              <a:gd name="T42" fmla="*/ 2147483646 w 934"/>
              <a:gd name="T43" fmla="*/ 2147483646 h 673"/>
              <a:gd name="T44" fmla="*/ 2147483646 w 934"/>
              <a:gd name="T45" fmla="*/ 2147483646 h 673"/>
              <a:gd name="T46" fmla="*/ 2147483646 w 934"/>
              <a:gd name="T47" fmla="*/ 2147483646 h 673"/>
              <a:gd name="T48" fmla="*/ 2147483646 w 934"/>
              <a:gd name="T49" fmla="*/ 2147483646 h 673"/>
              <a:gd name="T50" fmla="*/ 0 w 934"/>
              <a:gd name="T51" fmla="*/ 2147483646 h 673"/>
              <a:gd name="T52" fmla="*/ 2147483646 w 934"/>
              <a:gd name="T53" fmla="*/ 2147483646 h 673"/>
              <a:gd name="T54" fmla="*/ 2147483646 w 934"/>
              <a:gd name="T55" fmla="*/ 2147483646 h 673"/>
              <a:gd name="T56" fmla="*/ 2147483646 w 934"/>
              <a:gd name="T57" fmla="*/ 2147483646 h 673"/>
              <a:gd name="T58" fmla="*/ 2147483646 w 934"/>
              <a:gd name="T59" fmla="*/ 2147483646 h 673"/>
              <a:gd name="T60" fmla="*/ 2147483646 w 934"/>
              <a:gd name="T61" fmla="*/ 2147483646 h 673"/>
              <a:gd name="T62" fmla="*/ 2147483646 w 934"/>
              <a:gd name="T63" fmla="*/ 2147483646 h 673"/>
              <a:gd name="T64" fmla="*/ 2147483646 w 934"/>
              <a:gd name="T65" fmla="*/ 2147483646 h 673"/>
              <a:gd name="T66" fmla="*/ 2147483646 w 934"/>
              <a:gd name="T67" fmla="*/ 2147483646 h 673"/>
              <a:gd name="T68" fmla="*/ 2147483646 w 934"/>
              <a:gd name="T69" fmla="*/ 2147483646 h 673"/>
              <a:gd name="T70" fmla="*/ 2147483646 w 934"/>
              <a:gd name="T71" fmla="*/ 2147483646 h 673"/>
              <a:gd name="T72" fmla="*/ 2147483646 w 934"/>
              <a:gd name="T73" fmla="*/ 2147483646 h 673"/>
              <a:gd name="T74" fmla="*/ 2147483646 w 934"/>
              <a:gd name="T75" fmla="*/ 2147483646 h 673"/>
              <a:gd name="T76" fmla="*/ 2147483646 w 934"/>
              <a:gd name="T77" fmla="*/ 2147483646 h 673"/>
              <a:gd name="T78" fmla="*/ 2147483646 w 934"/>
              <a:gd name="T79" fmla="*/ 2147483646 h 673"/>
              <a:gd name="T80" fmla="*/ 2147483646 w 934"/>
              <a:gd name="T81" fmla="*/ 2147483646 h 673"/>
              <a:gd name="T82" fmla="*/ 2147483646 w 934"/>
              <a:gd name="T83" fmla="*/ 2147483646 h 673"/>
              <a:gd name="T84" fmla="*/ 2147483646 w 934"/>
              <a:gd name="T85" fmla="*/ 2147483646 h 673"/>
              <a:gd name="T86" fmla="*/ 2147483646 w 934"/>
              <a:gd name="T87" fmla="*/ 2147483646 h 673"/>
              <a:gd name="T88" fmla="*/ 2147483646 w 934"/>
              <a:gd name="T89" fmla="*/ 2147483646 h 673"/>
              <a:gd name="T90" fmla="*/ 2147483646 w 934"/>
              <a:gd name="T91" fmla="*/ 2147483646 h 673"/>
              <a:gd name="T92" fmla="*/ 2147483646 w 934"/>
              <a:gd name="T93" fmla="*/ 2147483646 h 673"/>
              <a:gd name="T94" fmla="*/ 2147483646 w 934"/>
              <a:gd name="T95" fmla="*/ 2147483646 h 673"/>
              <a:gd name="T96" fmla="*/ 2147483646 w 934"/>
              <a:gd name="T97" fmla="*/ 2147483646 h 673"/>
              <a:gd name="T98" fmla="*/ 2147483646 w 934"/>
              <a:gd name="T99" fmla="*/ 2147483646 h 673"/>
              <a:gd name="T100" fmla="*/ 2147483646 w 934"/>
              <a:gd name="T101" fmla="*/ 2147483646 h 673"/>
              <a:gd name="T102" fmla="*/ 2147483646 w 934"/>
              <a:gd name="T103" fmla="*/ 2147483646 h 673"/>
              <a:gd name="T104" fmla="*/ 2147483646 w 934"/>
              <a:gd name="T105" fmla="*/ 2147483646 h 673"/>
              <a:gd name="T106" fmla="*/ 2147483646 w 934"/>
              <a:gd name="T107" fmla="*/ 2147483646 h 673"/>
              <a:gd name="T108" fmla="*/ 2147483646 w 934"/>
              <a:gd name="T109" fmla="*/ 2147483646 h 673"/>
              <a:gd name="T110" fmla="*/ 2147483646 w 934"/>
              <a:gd name="T111" fmla="*/ 2147483646 h 673"/>
              <a:gd name="T112" fmla="*/ 2147483646 w 934"/>
              <a:gd name="T113" fmla="*/ 0 h 673"/>
              <a:gd name="T114" fmla="*/ 2147483646 w 934"/>
              <a:gd name="T115" fmla="*/ 2147483646 h 673"/>
              <a:gd name="T116" fmla="*/ 2147483646 w 934"/>
              <a:gd name="T117" fmla="*/ 2147483646 h 673"/>
              <a:gd name="T118" fmla="*/ 2147483646 w 934"/>
              <a:gd name="T119" fmla="*/ 2147483646 h 6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4"/>
              <a:gd name="T181" fmla="*/ 0 h 673"/>
              <a:gd name="T182" fmla="*/ 934 w 934"/>
              <a:gd name="T183" fmla="*/ 673 h 67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4" h="673">
                <a:moveTo>
                  <a:pt x="827" y="11"/>
                </a:moveTo>
                <a:lnTo>
                  <a:pt x="865" y="41"/>
                </a:lnTo>
                <a:lnTo>
                  <a:pt x="894" y="81"/>
                </a:lnTo>
                <a:lnTo>
                  <a:pt x="916" y="126"/>
                </a:lnTo>
                <a:lnTo>
                  <a:pt x="929" y="176"/>
                </a:lnTo>
                <a:lnTo>
                  <a:pt x="933" y="230"/>
                </a:lnTo>
                <a:lnTo>
                  <a:pt x="929" y="284"/>
                </a:lnTo>
                <a:lnTo>
                  <a:pt x="916" y="338"/>
                </a:lnTo>
                <a:lnTo>
                  <a:pt x="894" y="389"/>
                </a:lnTo>
                <a:lnTo>
                  <a:pt x="869" y="431"/>
                </a:lnTo>
                <a:lnTo>
                  <a:pt x="842" y="470"/>
                </a:lnTo>
                <a:lnTo>
                  <a:pt x="781" y="538"/>
                </a:lnTo>
                <a:lnTo>
                  <a:pt x="748" y="566"/>
                </a:lnTo>
                <a:lnTo>
                  <a:pt x="712" y="591"/>
                </a:lnTo>
                <a:lnTo>
                  <a:pt x="636" y="632"/>
                </a:lnTo>
                <a:lnTo>
                  <a:pt x="553" y="659"/>
                </a:lnTo>
                <a:lnTo>
                  <a:pt x="464" y="672"/>
                </a:lnTo>
                <a:lnTo>
                  <a:pt x="369" y="671"/>
                </a:lnTo>
                <a:lnTo>
                  <a:pt x="270" y="657"/>
                </a:lnTo>
                <a:lnTo>
                  <a:pt x="212" y="639"/>
                </a:lnTo>
                <a:lnTo>
                  <a:pt x="158" y="613"/>
                </a:lnTo>
                <a:lnTo>
                  <a:pt x="109" y="580"/>
                </a:lnTo>
                <a:lnTo>
                  <a:pt x="68" y="542"/>
                </a:lnTo>
                <a:lnTo>
                  <a:pt x="35" y="500"/>
                </a:lnTo>
                <a:lnTo>
                  <a:pt x="12" y="456"/>
                </a:lnTo>
                <a:lnTo>
                  <a:pt x="0" y="411"/>
                </a:lnTo>
                <a:lnTo>
                  <a:pt x="1" y="367"/>
                </a:lnTo>
                <a:lnTo>
                  <a:pt x="11" y="340"/>
                </a:lnTo>
                <a:lnTo>
                  <a:pt x="29" y="316"/>
                </a:lnTo>
                <a:lnTo>
                  <a:pt x="53" y="296"/>
                </a:lnTo>
                <a:lnTo>
                  <a:pt x="83" y="279"/>
                </a:lnTo>
                <a:lnTo>
                  <a:pt x="117" y="266"/>
                </a:lnTo>
                <a:lnTo>
                  <a:pt x="155" y="257"/>
                </a:lnTo>
                <a:lnTo>
                  <a:pt x="195" y="254"/>
                </a:lnTo>
                <a:lnTo>
                  <a:pt x="236" y="256"/>
                </a:lnTo>
                <a:lnTo>
                  <a:pt x="259" y="261"/>
                </a:lnTo>
                <a:lnTo>
                  <a:pt x="277" y="273"/>
                </a:lnTo>
                <a:lnTo>
                  <a:pt x="303" y="305"/>
                </a:lnTo>
                <a:lnTo>
                  <a:pt x="329" y="337"/>
                </a:lnTo>
                <a:lnTo>
                  <a:pt x="346" y="349"/>
                </a:lnTo>
                <a:lnTo>
                  <a:pt x="370" y="356"/>
                </a:lnTo>
                <a:lnTo>
                  <a:pt x="421" y="359"/>
                </a:lnTo>
                <a:lnTo>
                  <a:pt x="470" y="357"/>
                </a:lnTo>
                <a:lnTo>
                  <a:pt x="515" y="350"/>
                </a:lnTo>
                <a:lnTo>
                  <a:pt x="555" y="336"/>
                </a:lnTo>
                <a:lnTo>
                  <a:pt x="592" y="317"/>
                </a:lnTo>
                <a:lnTo>
                  <a:pt x="624" y="292"/>
                </a:lnTo>
                <a:lnTo>
                  <a:pt x="650" y="260"/>
                </a:lnTo>
                <a:lnTo>
                  <a:pt x="671" y="222"/>
                </a:lnTo>
                <a:lnTo>
                  <a:pt x="674" y="179"/>
                </a:lnTo>
                <a:lnTo>
                  <a:pt x="657" y="138"/>
                </a:lnTo>
                <a:lnTo>
                  <a:pt x="633" y="99"/>
                </a:lnTo>
                <a:lnTo>
                  <a:pt x="615" y="66"/>
                </a:lnTo>
                <a:lnTo>
                  <a:pt x="662" y="46"/>
                </a:lnTo>
                <a:lnTo>
                  <a:pt x="717" y="18"/>
                </a:lnTo>
                <a:lnTo>
                  <a:pt x="747" y="7"/>
                </a:lnTo>
                <a:lnTo>
                  <a:pt x="775" y="0"/>
                </a:lnTo>
                <a:lnTo>
                  <a:pt x="803" y="1"/>
                </a:lnTo>
                <a:lnTo>
                  <a:pt x="827"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1" name="Rectangle 13"/>
          <p:cNvSpPr>
            <a:spLocks noChangeArrowheads="1"/>
          </p:cNvSpPr>
          <p:nvPr/>
        </p:nvSpPr>
        <p:spPr bwMode="auto">
          <a:xfrm>
            <a:off x="5103813" y="4997451"/>
            <a:ext cx="252412" cy="2460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2400">
              <a:latin typeface="Times New Roman" panose="02020603050405020304" pitchFamily="18" charset="0"/>
            </a:endParaRPr>
          </a:p>
        </p:txBody>
      </p:sp>
      <p:sp>
        <p:nvSpPr>
          <p:cNvPr id="43022" name="Freeform 14"/>
          <p:cNvSpPr>
            <a:spLocks/>
          </p:cNvSpPr>
          <p:nvPr/>
        </p:nvSpPr>
        <p:spPr bwMode="auto">
          <a:xfrm>
            <a:off x="5103813" y="4997451"/>
            <a:ext cx="254000" cy="246063"/>
          </a:xfrm>
          <a:custGeom>
            <a:avLst/>
            <a:gdLst>
              <a:gd name="T0" fmla="*/ 0 w 180"/>
              <a:gd name="T1" fmla="*/ 0 h 155"/>
              <a:gd name="T2" fmla="*/ 2147483646 w 180"/>
              <a:gd name="T3" fmla="*/ 0 h 155"/>
              <a:gd name="T4" fmla="*/ 2147483646 w 180"/>
              <a:gd name="T5" fmla="*/ 2147483646 h 155"/>
              <a:gd name="T6" fmla="*/ 0 w 180"/>
              <a:gd name="T7" fmla="*/ 2147483646 h 155"/>
              <a:gd name="T8" fmla="*/ 0 w 180"/>
              <a:gd name="T9" fmla="*/ 0 h 155"/>
              <a:gd name="T10" fmla="*/ 0 60000 65536"/>
              <a:gd name="T11" fmla="*/ 0 60000 65536"/>
              <a:gd name="T12" fmla="*/ 0 60000 65536"/>
              <a:gd name="T13" fmla="*/ 0 60000 65536"/>
              <a:gd name="T14" fmla="*/ 0 60000 65536"/>
              <a:gd name="T15" fmla="*/ 0 w 180"/>
              <a:gd name="T16" fmla="*/ 0 h 155"/>
              <a:gd name="T17" fmla="*/ 180 w 180"/>
              <a:gd name="T18" fmla="*/ 155 h 155"/>
            </a:gdLst>
            <a:ahLst/>
            <a:cxnLst>
              <a:cxn ang="T10">
                <a:pos x="T0" y="T1"/>
              </a:cxn>
              <a:cxn ang="T11">
                <a:pos x="T2" y="T3"/>
              </a:cxn>
              <a:cxn ang="T12">
                <a:pos x="T4" y="T5"/>
              </a:cxn>
              <a:cxn ang="T13">
                <a:pos x="T6" y="T7"/>
              </a:cxn>
              <a:cxn ang="T14">
                <a:pos x="T8" y="T9"/>
              </a:cxn>
            </a:cxnLst>
            <a:rect l="T15" t="T16" r="T17" b="T18"/>
            <a:pathLst>
              <a:path w="180" h="155">
                <a:moveTo>
                  <a:pt x="0" y="0"/>
                </a:moveTo>
                <a:lnTo>
                  <a:pt x="179" y="0"/>
                </a:lnTo>
                <a:lnTo>
                  <a:pt x="179" y="154"/>
                </a:lnTo>
                <a:lnTo>
                  <a:pt x="0" y="154"/>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3" name="Rectangle 15"/>
          <p:cNvSpPr>
            <a:spLocks noChangeArrowheads="1"/>
          </p:cNvSpPr>
          <p:nvPr/>
        </p:nvSpPr>
        <p:spPr bwMode="auto">
          <a:xfrm>
            <a:off x="5121275" y="5580063"/>
            <a:ext cx="298450" cy="2460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2400">
              <a:latin typeface="Times New Roman" panose="02020603050405020304" pitchFamily="18" charset="0"/>
            </a:endParaRPr>
          </a:p>
        </p:txBody>
      </p:sp>
      <p:sp>
        <p:nvSpPr>
          <p:cNvPr id="43024" name="Freeform 16"/>
          <p:cNvSpPr>
            <a:spLocks/>
          </p:cNvSpPr>
          <p:nvPr/>
        </p:nvSpPr>
        <p:spPr bwMode="auto">
          <a:xfrm>
            <a:off x="5121275" y="5580063"/>
            <a:ext cx="300038" cy="247650"/>
          </a:xfrm>
          <a:custGeom>
            <a:avLst/>
            <a:gdLst>
              <a:gd name="T0" fmla="*/ 0 w 213"/>
              <a:gd name="T1" fmla="*/ 0 h 156"/>
              <a:gd name="T2" fmla="*/ 2147483646 w 213"/>
              <a:gd name="T3" fmla="*/ 0 h 156"/>
              <a:gd name="T4" fmla="*/ 2147483646 w 213"/>
              <a:gd name="T5" fmla="*/ 2147483646 h 156"/>
              <a:gd name="T6" fmla="*/ 0 w 213"/>
              <a:gd name="T7" fmla="*/ 2147483646 h 156"/>
              <a:gd name="T8" fmla="*/ 0 w 213"/>
              <a:gd name="T9" fmla="*/ 0 h 156"/>
              <a:gd name="T10" fmla="*/ 0 60000 65536"/>
              <a:gd name="T11" fmla="*/ 0 60000 65536"/>
              <a:gd name="T12" fmla="*/ 0 60000 65536"/>
              <a:gd name="T13" fmla="*/ 0 60000 65536"/>
              <a:gd name="T14" fmla="*/ 0 60000 65536"/>
              <a:gd name="T15" fmla="*/ 0 w 213"/>
              <a:gd name="T16" fmla="*/ 0 h 156"/>
              <a:gd name="T17" fmla="*/ 213 w 213"/>
              <a:gd name="T18" fmla="*/ 156 h 156"/>
            </a:gdLst>
            <a:ahLst/>
            <a:cxnLst>
              <a:cxn ang="T10">
                <a:pos x="T0" y="T1"/>
              </a:cxn>
              <a:cxn ang="T11">
                <a:pos x="T2" y="T3"/>
              </a:cxn>
              <a:cxn ang="T12">
                <a:pos x="T4" y="T5"/>
              </a:cxn>
              <a:cxn ang="T13">
                <a:pos x="T6" y="T7"/>
              </a:cxn>
              <a:cxn ang="T14">
                <a:pos x="T8" y="T9"/>
              </a:cxn>
            </a:cxnLst>
            <a:rect l="T15" t="T16" r="T17" b="T18"/>
            <a:pathLst>
              <a:path w="213" h="156">
                <a:moveTo>
                  <a:pt x="0" y="0"/>
                </a:moveTo>
                <a:lnTo>
                  <a:pt x="212" y="0"/>
                </a:lnTo>
                <a:lnTo>
                  <a:pt x="212" y="155"/>
                </a:lnTo>
                <a:lnTo>
                  <a:pt x="0" y="155"/>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5" name="Rectangle 17"/>
          <p:cNvSpPr>
            <a:spLocks noChangeArrowheads="1"/>
          </p:cNvSpPr>
          <p:nvPr/>
        </p:nvSpPr>
        <p:spPr bwMode="auto">
          <a:xfrm>
            <a:off x="5845176" y="5668964"/>
            <a:ext cx="157163" cy="523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2400">
              <a:latin typeface="Times New Roman" panose="02020603050405020304" pitchFamily="18" charset="0"/>
            </a:endParaRPr>
          </a:p>
        </p:txBody>
      </p:sp>
      <p:sp>
        <p:nvSpPr>
          <p:cNvPr id="43026" name="Freeform 18"/>
          <p:cNvSpPr>
            <a:spLocks/>
          </p:cNvSpPr>
          <p:nvPr/>
        </p:nvSpPr>
        <p:spPr bwMode="auto">
          <a:xfrm>
            <a:off x="5845176" y="5668964"/>
            <a:ext cx="157163" cy="53975"/>
          </a:xfrm>
          <a:custGeom>
            <a:avLst/>
            <a:gdLst>
              <a:gd name="T0" fmla="*/ 0 w 112"/>
              <a:gd name="T1" fmla="*/ 0 h 34"/>
              <a:gd name="T2" fmla="*/ 2147483646 w 112"/>
              <a:gd name="T3" fmla="*/ 0 h 34"/>
              <a:gd name="T4" fmla="*/ 2147483646 w 112"/>
              <a:gd name="T5" fmla="*/ 2147483646 h 34"/>
              <a:gd name="T6" fmla="*/ 0 w 112"/>
              <a:gd name="T7" fmla="*/ 2147483646 h 34"/>
              <a:gd name="T8" fmla="*/ 0 w 112"/>
              <a:gd name="T9" fmla="*/ 0 h 34"/>
              <a:gd name="T10" fmla="*/ 0 60000 65536"/>
              <a:gd name="T11" fmla="*/ 0 60000 65536"/>
              <a:gd name="T12" fmla="*/ 0 60000 65536"/>
              <a:gd name="T13" fmla="*/ 0 60000 65536"/>
              <a:gd name="T14" fmla="*/ 0 60000 65536"/>
              <a:gd name="T15" fmla="*/ 0 w 112"/>
              <a:gd name="T16" fmla="*/ 0 h 34"/>
              <a:gd name="T17" fmla="*/ 112 w 112"/>
              <a:gd name="T18" fmla="*/ 34 h 34"/>
            </a:gdLst>
            <a:ahLst/>
            <a:cxnLst>
              <a:cxn ang="T10">
                <a:pos x="T0" y="T1"/>
              </a:cxn>
              <a:cxn ang="T11">
                <a:pos x="T2" y="T3"/>
              </a:cxn>
              <a:cxn ang="T12">
                <a:pos x="T4" y="T5"/>
              </a:cxn>
              <a:cxn ang="T13">
                <a:pos x="T6" y="T7"/>
              </a:cxn>
              <a:cxn ang="T14">
                <a:pos x="T8" y="T9"/>
              </a:cxn>
            </a:cxnLst>
            <a:rect l="T15" t="T16" r="T17" b="T18"/>
            <a:pathLst>
              <a:path w="112" h="34">
                <a:moveTo>
                  <a:pt x="0" y="0"/>
                </a:moveTo>
                <a:lnTo>
                  <a:pt x="111" y="0"/>
                </a:lnTo>
                <a:lnTo>
                  <a:pt x="111" y="33"/>
                </a:lnTo>
                <a:lnTo>
                  <a:pt x="0" y="33"/>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7" name="Rectangle 19"/>
          <p:cNvSpPr>
            <a:spLocks noChangeArrowheads="1"/>
          </p:cNvSpPr>
          <p:nvPr/>
        </p:nvSpPr>
        <p:spPr bwMode="auto">
          <a:xfrm>
            <a:off x="5692776" y="4867275"/>
            <a:ext cx="157163" cy="523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sz="2400">
              <a:latin typeface="Times New Roman" panose="02020603050405020304" pitchFamily="18" charset="0"/>
            </a:endParaRPr>
          </a:p>
        </p:txBody>
      </p:sp>
      <p:sp>
        <p:nvSpPr>
          <p:cNvPr id="43028" name="Freeform 20"/>
          <p:cNvSpPr>
            <a:spLocks/>
          </p:cNvSpPr>
          <p:nvPr/>
        </p:nvSpPr>
        <p:spPr bwMode="auto">
          <a:xfrm>
            <a:off x="5692776" y="4867276"/>
            <a:ext cx="157163" cy="53975"/>
          </a:xfrm>
          <a:custGeom>
            <a:avLst/>
            <a:gdLst>
              <a:gd name="T0" fmla="*/ 0 w 112"/>
              <a:gd name="T1" fmla="*/ 0 h 34"/>
              <a:gd name="T2" fmla="*/ 2147483646 w 112"/>
              <a:gd name="T3" fmla="*/ 0 h 34"/>
              <a:gd name="T4" fmla="*/ 2147483646 w 112"/>
              <a:gd name="T5" fmla="*/ 2147483646 h 34"/>
              <a:gd name="T6" fmla="*/ 0 w 112"/>
              <a:gd name="T7" fmla="*/ 2147483646 h 34"/>
              <a:gd name="T8" fmla="*/ 0 w 112"/>
              <a:gd name="T9" fmla="*/ 0 h 34"/>
              <a:gd name="T10" fmla="*/ 0 60000 65536"/>
              <a:gd name="T11" fmla="*/ 0 60000 65536"/>
              <a:gd name="T12" fmla="*/ 0 60000 65536"/>
              <a:gd name="T13" fmla="*/ 0 60000 65536"/>
              <a:gd name="T14" fmla="*/ 0 60000 65536"/>
              <a:gd name="T15" fmla="*/ 0 w 112"/>
              <a:gd name="T16" fmla="*/ 0 h 34"/>
              <a:gd name="T17" fmla="*/ 112 w 112"/>
              <a:gd name="T18" fmla="*/ 34 h 34"/>
            </a:gdLst>
            <a:ahLst/>
            <a:cxnLst>
              <a:cxn ang="T10">
                <a:pos x="T0" y="T1"/>
              </a:cxn>
              <a:cxn ang="T11">
                <a:pos x="T2" y="T3"/>
              </a:cxn>
              <a:cxn ang="T12">
                <a:pos x="T4" y="T5"/>
              </a:cxn>
              <a:cxn ang="T13">
                <a:pos x="T6" y="T7"/>
              </a:cxn>
              <a:cxn ang="T14">
                <a:pos x="T8" y="T9"/>
              </a:cxn>
            </a:cxnLst>
            <a:rect l="T15" t="T16" r="T17" b="T18"/>
            <a:pathLst>
              <a:path w="112" h="34">
                <a:moveTo>
                  <a:pt x="0" y="0"/>
                </a:moveTo>
                <a:lnTo>
                  <a:pt x="111" y="0"/>
                </a:lnTo>
                <a:lnTo>
                  <a:pt x="111" y="33"/>
                </a:lnTo>
                <a:lnTo>
                  <a:pt x="0" y="33"/>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9" name="Rectangle 21"/>
          <p:cNvSpPr>
            <a:spLocks noChangeArrowheads="1"/>
          </p:cNvSpPr>
          <p:nvPr/>
        </p:nvSpPr>
        <p:spPr bwMode="auto">
          <a:xfrm>
            <a:off x="2809876" y="4008439"/>
            <a:ext cx="146514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Glutamate</a:t>
            </a:r>
          </a:p>
        </p:txBody>
      </p:sp>
      <p:sp>
        <p:nvSpPr>
          <p:cNvPr id="43030" name="Rectangle 22"/>
          <p:cNvSpPr>
            <a:spLocks noChangeArrowheads="1"/>
          </p:cNvSpPr>
          <p:nvPr/>
        </p:nvSpPr>
        <p:spPr bwMode="auto">
          <a:xfrm>
            <a:off x="2266950" y="4827589"/>
            <a:ext cx="1158972"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Glycine</a:t>
            </a:r>
          </a:p>
        </p:txBody>
      </p:sp>
      <p:sp>
        <p:nvSpPr>
          <p:cNvPr id="43031" name="Rectangle 23"/>
          <p:cNvSpPr>
            <a:spLocks noChangeArrowheads="1"/>
          </p:cNvSpPr>
          <p:nvPr/>
        </p:nvSpPr>
        <p:spPr bwMode="auto">
          <a:xfrm>
            <a:off x="3313113" y="5003801"/>
            <a:ext cx="36067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b="1">
                <a:latin typeface="Times New Roman" panose="02020603050405020304" pitchFamily="18" charset="0"/>
              </a:rPr>
              <a:t>+</a:t>
            </a:r>
          </a:p>
        </p:txBody>
      </p:sp>
      <p:sp>
        <p:nvSpPr>
          <p:cNvPr id="43032" name="Rectangle 24"/>
          <p:cNvSpPr>
            <a:spLocks noChangeArrowheads="1"/>
          </p:cNvSpPr>
          <p:nvPr/>
        </p:nvSpPr>
        <p:spPr bwMode="auto">
          <a:xfrm>
            <a:off x="3879850" y="4403726"/>
            <a:ext cx="36067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b="1">
                <a:latin typeface="Times New Roman" panose="02020603050405020304" pitchFamily="18" charset="0"/>
              </a:rPr>
              <a:t>+</a:t>
            </a:r>
          </a:p>
        </p:txBody>
      </p:sp>
      <p:sp>
        <p:nvSpPr>
          <p:cNvPr id="43033" name="Rectangle 25"/>
          <p:cNvSpPr>
            <a:spLocks noChangeArrowheads="1"/>
          </p:cNvSpPr>
          <p:nvPr/>
        </p:nvSpPr>
        <p:spPr bwMode="auto">
          <a:xfrm>
            <a:off x="4244976" y="3556001"/>
            <a:ext cx="66204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Na</a:t>
            </a:r>
            <a:r>
              <a:rPr lang="en-US" altLang="en-US" sz="2400" b="1" baseline="30000">
                <a:latin typeface="Times New Roman" panose="02020603050405020304" pitchFamily="18" charset="0"/>
              </a:rPr>
              <a:t>+</a:t>
            </a:r>
          </a:p>
        </p:txBody>
      </p:sp>
      <p:sp>
        <p:nvSpPr>
          <p:cNvPr id="43034" name="Rectangle 26"/>
          <p:cNvSpPr>
            <a:spLocks noChangeArrowheads="1"/>
          </p:cNvSpPr>
          <p:nvPr/>
        </p:nvSpPr>
        <p:spPr bwMode="auto">
          <a:xfrm>
            <a:off x="4244976" y="3813176"/>
            <a:ext cx="758221"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Ca</a:t>
            </a:r>
            <a:r>
              <a:rPr lang="en-US" altLang="en-US" sz="2400" baseline="30000">
                <a:latin typeface="Times New Roman" panose="02020603050405020304" pitchFamily="18" charset="0"/>
              </a:rPr>
              <a:t>++</a:t>
            </a:r>
          </a:p>
        </p:txBody>
      </p:sp>
      <p:sp>
        <p:nvSpPr>
          <p:cNvPr id="43035" name="Rectangle 27"/>
          <p:cNvSpPr>
            <a:spLocks noChangeArrowheads="1"/>
          </p:cNvSpPr>
          <p:nvPr/>
        </p:nvSpPr>
        <p:spPr bwMode="auto">
          <a:xfrm>
            <a:off x="5743575" y="4279901"/>
            <a:ext cx="25087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Dextromethorphan</a:t>
            </a:r>
          </a:p>
        </p:txBody>
      </p:sp>
      <p:sp>
        <p:nvSpPr>
          <p:cNvPr id="43036" name="Line 28"/>
          <p:cNvSpPr>
            <a:spLocks noChangeShapeType="1"/>
          </p:cNvSpPr>
          <p:nvPr/>
        </p:nvSpPr>
        <p:spPr bwMode="auto">
          <a:xfrm>
            <a:off x="3225801" y="5210176"/>
            <a:ext cx="398463" cy="371475"/>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43037" name="Line 29"/>
          <p:cNvSpPr>
            <a:spLocks noChangeShapeType="1"/>
          </p:cNvSpPr>
          <p:nvPr/>
        </p:nvSpPr>
        <p:spPr bwMode="auto">
          <a:xfrm>
            <a:off x="4030664" y="4391025"/>
            <a:ext cx="244475" cy="3429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43038" name="Line 30"/>
          <p:cNvSpPr>
            <a:spLocks noChangeShapeType="1"/>
          </p:cNvSpPr>
          <p:nvPr/>
        </p:nvSpPr>
        <p:spPr bwMode="auto">
          <a:xfrm>
            <a:off x="4864100" y="4049714"/>
            <a:ext cx="12700" cy="2668587"/>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43039" name="Line 31"/>
          <p:cNvSpPr>
            <a:spLocks noChangeShapeType="1"/>
          </p:cNvSpPr>
          <p:nvPr/>
        </p:nvSpPr>
        <p:spPr bwMode="auto">
          <a:xfrm>
            <a:off x="5018088" y="4049714"/>
            <a:ext cx="0" cy="2568575"/>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a:lstStyle/>
          <a:p>
            <a:endParaRPr lang="en-US"/>
          </a:p>
        </p:txBody>
      </p:sp>
      <p:sp>
        <p:nvSpPr>
          <p:cNvPr id="43040" name="Rectangle 32"/>
          <p:cNvSpPr>
            <a:spLocks noChangeArrowheads="1"/>
          </p:cNvSpPr>
          <p:nvPr/>
        </p:nvSpPr>
        <p:spPr bwMode="auto">
          <a:xfrm>
            <a:off x="5076826" y="6369051"/>
            <a:ext cx="525785"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K</a:t>
            </a:r>
            <a:r>
              <a:rPr lang="en-US" altLang="en-US" sz="2400" b="1" baseline="30000">
                <a:latin typeface="Times New Roman" panose="02020603050405020304" pitchFamily="18" charset="0"/>
              </a:rPr>
              <a:t>+</a:t>
            </a:r>
          </a:p>
        </p:txBody>
      </p:sp>
      <p:sp>
        <p:nvSpPr>
          <p:cNvPr id="43041" name="Rectangle 33"/>
          <p:cNvSpPr>
            <a:spLocks noChangeArrowheads="1"/>
          </p:cNvSpPr>
          <p:nvPr/>
        </p:nvSpPr>
        <p:spPr bwMode="auto">
          <a:xfrm>
            <a:off x="5861051" y="5734051"/>
            <a:ext cx="847989"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latin typeface="Times New Roman" panose="02020603050405020304" pitchFamily="18" charset="0"/>
              </a:rPr>
              <a:t>Mg</a:t>
            </a:r>
            <a:r>
              <a:rPr lang="en-US" altLang="en-US" sz="2400" b="1" baseline="30000">
                <a:latin typeface="Times New Roman" panose="02020603050405020304" pitchFamily="18" charset="0"/>
              </a:rPr>
              <a:t>++</a:t>
            </a:r>
          </a:p>
        </p:txBody>
      </p:sp>
      <p:sp>
        <p:nvSpPr>
          <p:cNvPr id="43042" name="Line 34"/>
          <p:cNvSpPr>
            <a:spLocks noChangeShapeType="1"/>
          </p:cNvSpPr>
          <p:nvPr/>
        </p:nvSpPr>
        <p:spPr bwMode="auto">
          <a:xfrm flipH="1" flipV="1">
            <a:off x="5441951" y="5737226"/>
            <a:ext cx="434975" cy="187325"/>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
        <p:nvSpPr>
          <p:cNvPr id="43043" name="Line 35"/>
          <p:cNvSpPr>
            <a:spLocks noChangeShapeType="1"/>
          </p:cNvSpPr>
          <p:nvPr/>
        </p:nvSpPr>
        <p:spPr bwMode="auto">
          <a:xfrm flipH="1">
            <a:off x="5353051" y="4540250"/>
            <a:ext cx="409575" cy="47625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1342" y="108341"/>
            <a:ext cx="11232458" cy="1582347"/>
          </a:xfrm>
        </p:spPr>
        <p:txBody>
          <a:bodyPr>
            <a:noAutofit/>
          </a:bodyPr>
          <a:lstStyle/>
          <a:p>
            <a:r>
              <a:rPr lang="en-US" sz="3600" dirty="0">
                <a:solidFill>
                  <a:schemeClr val="accent5"/>
                </a:solidFill>
              </a:rPr>
              <a:t>Treatment effect</a:t>
            </a:r>
          </a:p>
        </p:txBody>
      </p:sp>
      <p:sp>
        <p:nvSpPr>
          <p:cNvPr id="24579" name="Content Placeholder 2"/>
          <p:cNvSpPr>
            <a:spLocks noGrp="1"/>
          </p:cNvSpPr>
          <p:nvPr>
            <p:ph idx="1"/>
          </p:nvPr>
        </p:nvSpPr>
        <p:spPr>
          <a:xfrm>
            <a:off x="199348" y="1204711"/>
            <a:ext cx="11354161" cy="4112677"/>
          </a:xfrm>
        </p:spPr>
        <p:txBody>
          <a:bodyPr>
            <a:noAutofit/>
          </a:bodyPr>
          <a:lstStyle/>
          <a:p>
            <a:r>
              <a:rPr lang="en-US" sz="2400" dirty="0"/>
              <a:t>Severe patients:</a:t>
            </a:r>
          </a:p>
          <a:p>
            <a:pPr lvl="1"/>
            <a:r>
              <a:rPr lang="en-US" sz="2000" dirty="0"/>
              <a:t>Limited efficacy: more alert, breathing, easier seizure control</a:t>
            </a:r>
          </a:p>
          <a:p>
            <a:pPr lvl="1"/>
            <a:r>
              <a:rPr lang="en-US" sz="2000" dirty="0"/>
              <a:t>Developmental level: not affected</a:t>
            </a:r>
          </a:p>
          <a:p>
            <a:r>
              <a:rPr lang="en-US" sz="2400" dirty="0"/>
              <a:t>Attenuated patients: accumulating evidence of real efficacy</a:t>
            </a:r>
          </a:p>
          <a:p>
            <a:pPr lvl="1"/>
            <a:r>
              <a:rPr lang="en-US" sz="2000" dirty="0"/>
              <a:t>Benzoate: stabilization from episodes of CNS depression</a:t>
            </a:r>
          </a:p>
          <a:p>
            <a:pPr lvl="1"/>
            <a:r>
              <a:rPr lang="en-US" sz="2000" dirty="0"/>
              <a:t>Dextromethorphan (dose high enough 10 mg/kg/day for infant, 3 for older)</a:t>
            </a:r>
          </a:p>
          <a:p>
            <a:pPr lvl="2"/>
            <a:r>
              <a:rPr lang="en-US" dirty="0"/>
              <a:t>restore school functionality, resolve severe lethargy and severe chorea</a:t>
            </a:r>
          </a:p>
          <a:p>
            <a:pPr lvl="1"/>
            <a:r>
              <a:rPr lang="en-US" sz="2000" dirty="0"/>
              <a:t>Impact on cognitive outcome of </a:t>
            </a:r>
            <a:r>
              <a:rPr lang="en-US" sz="2000" dirty="0" err="1"/>
              <a:t>benzoate+DMP</a:t>
            </a:r>
            <a:r>
              <a:rPr lang="en-US" sz="2000" dirty="0"/>
              <a:t>/ketamine: </a:t>
            </a:r>
          </a:p>
          <a:p>
            <a:pPr lvl="2"/>
            <a:r>
              <a:rPr lang="en-US" dirty="0"/>
              <a:t>Effect depends on: </a:t>
            </a:r>
            <a:r>
              <a:rPr lang="en-US" b="1" dirty="0"/>
              <a:t>mutation severity </a:t>
            </a:r>
            <a:r>
              <a:rPr lang="en-US" dirty="0"/>
              <a:t>– </a:t>
            </a:r>
            <a:r>
              <a:rPr lang="en-US" b="1" dirty="0"/>
              <a:t>timing</a:t>
            </a:r>
            <a:r>
              <a:rPr lang="en-US" dirty="0"/>
              <a:t>: developmental window</a:t>
            </a:r>
          </a:p>
          <a:p>
            <a:pPr lvl="1"/>
            <a:r>
              <a:rPr lang="en-US" sz="2000" b="1" dirty="0"/>
              <a:t>sibling study</a:t>
            </a:r>
            <a:r>
              <a:rPr lang="en-US" sz="2000" dirty="0"/>
              <a:t>- same genes: </a:t>
            </a:r>
          </a:p>
          <a:p>
            <a:pPr lvl="2"/>
            <a:r>
              <a:rPr lang="en-US" dirty="0"/>
              <a:t>First: treated late, suboptimal; Second: treated neonatal period, optimal</a:t>
            </a:r>
          </a:p>
          <a:p>
            <a:pPr lvl="2"/>
            <a:r>
              <a:rPr lang="en-US" dirty="0"/>
              <a:t>early treatment higher DQ, less epilepsy, better outcome</a:t>
            </a:r>
          </a:p>
          <a:p>
            <a:pPr lvl="2"/>
            <a:endParaRPr lang="en-US" b="1" dirty="0"/>
          </a:p>
        </p:txBody>
      </p:sp>
    </p:spTree>
    <p:extLst>
      <p:ext uri="{BB962C8B-B14F-4D97-AF65-F5344CB8AC3E}">
        <p14:creationId xmlns:p14="http://schemas.microsoft.com/office/powerpoint/2010/main" val="1983671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2193" y="957736"/>
            <a:ext cx="10925613" cy="3916174"/>
          </a:xfrm>
          <a:prstGeom prst="rect">
            <a:avLst/>
          </a:prstGeom>
        </p:spPr>
      </p:pic>
      <p:sp>
        <p:nvSpPr>
          <p:cNvPr id="3" name="Title 2"/>
          <p:cNvSpPr>
            <a:spLocks noGrp="1"/>
          </p:cNvSpPr>
          <p:nvPr>
            <p:ph type="title"/>
          </p:nvPr>
        </p:nvSpPr>
        <p:spPr>
          <a:xfrm>
            <a:off x="277354" y="143011"/>
            <a:ext cx="11076446" cy="999989"/>
          </a:xfrm>
        </p:spPr>
        <p:txBody>
          <a:bodyPr>
            <a:noAutofit/>
          </a:bodyPr>
          <a:lstStyle/>
          <a:p>
            <a:r>
              <a:rPr lang="en-US" sz="4000" dirty="0">
                <a:solidFill>
                  <a:schemeClr val="accent5"/>
                </a:solidFill>
              </a:rPr>
              <a:t>Early treatment in attenuated NKH</a:t>
            </a:r>
          </a:p>
        </p:txBody>
      </p:sp>
      <p:sp>
        <p:nvSpPr>
          <p:cNvPr id="4" name="Rectangle 3"/>
          <p:cNvSpPr/>
          <p:nvPr/>
        </p:nvSpPr>
        <p:spPr>
          <a:xfrm>
            <a:off x="762000" y="5841505"/>
            <a:ext cx="3505200" cy="415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Bjoraker</a:t>
            </a:r>
            <a:r>
              <a:rPr lang="en-US" sz="1400" dirty="0"/>
              <a:t> et al, J </a:t>
            </a:r>
            <a:r>
              <a:rPr lang="en-US" sz="1400" dirty="0" err="1"/>
              <a:t>Peds</a:t>
            </a:r>
            <a:r>
              <a:rPr lang="en-US" sz="1400" dirty="0"/>
              <a:t>, 2015</a:t>
            </a:r>
          </a:p>
        </p:txBody>
      </p:sp>
      <p:sp>
        <p:nvSpPr>
          <p:cNvPr id="5" name="Arrow: Right 4">
            <a:extLst>
              <a:ext uri="{FF2B5EF4-FFF2-40B4-BE49-F238E27FC236}">
                <a16:creationId xmlns:a16="http://schemas.microsoft.com/office/drawing/2014/main" id="{839D92DD-2773-46FF-A72A-86F7A5F431E5}"/>
              </a:ext>
            </a:extLst>
          </p:cNvPr>
          <p:cNvSpPr/>
          <p:nvPr/>
        </p:nvSpPr>
        <p:spPr>
          <a:xfrm>
            <a:off x="2881876" y="2372674"/>
            <a:ext cx="585043" cy="2022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25A21A08-8292-4AE3-80C8-1F15ABB76D85}"/>
              </a:ext>
            </a:extLst>
          </p:cNvPr>
          <p:cNvSpPr/>
          <p:nvPr/>
        </p:nvSpPr>
        <p:spPr>
          <a:xfrm>
            <a:off x="5131280" y="2402901"/>
            <a:ext cx="583719" cy="2022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5B39BB1A-CF26-4DC7-B7BF-554C2680D583}"/>
              </a:ext>
            </a:extLst>
          </p:cNvPr>
          <p:cNvSpPr/>
          <p:nvPr/>
        </p:nvSpPr>
        <p:spPr>
          <a:xfrm>
            <a:off x="7379360" y="2402901"/>
            <a:ext cx="449978" cy="2022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C6D72F1-14C5-46BF-AECC-C0D2306107EE}"/>
              </a:ext>
            </a:extLst>
          </p:cNvPr>
          <p:cNvSpPr/>
          <p:nvPr/>
        </p:nvSpPr>
        <p:spPr>
          <a:xfrm>
            <a:off x="9663315" y="2398676"/>
            <a:ext cx="583720" cy="1372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D2B6DAA-A2E4-425F-96EF-F299FBB72C60}"/>
              </a:ext>
            </a:extLst>
          </p:cNvPr>
          <p:cNvSpPr/>
          <p:nvPr/>
        </p:nvSpPr>
        <p:spPr>
          <a:xfrm>
            <a:off x="2731644" y="3572733"/>
            <a:ext cx="808948" cy="2022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C4E2710-CE4F-4AD3-B636-2B09C1F36C4B}"/>
              </a:ext>
            </a:extLst>
          </p:cNvPr>
          <p:cNvSpPr/>
          <p:nvPr/>
        </p:nvSpPr>
        <p:spPr>
          <a:xfrm>
            <a:off x="4953482" y="3572733"/>
            <a:ext cx="808948" cy="2022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D4A9C82-11CC-4AD7-8177-8E30DFE6D634}"/>
              </a:ext>
            </a:extLst>
          </p:cNvPr>
          <p:cNvSpPr/>
          <p:nvPr/>
        </p:nvSpPr>
        <p:spPr>
          <a:xfrm>
            <a:off x="7138243" y="3538063"/>
            <a:ext cx="808948" cy="2022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123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p:txBody>
          <a:bodyPr/>
          <a:lstStyle/>
          <a:p>
            <a:r>
              <a:rPr lang="en-US" b="1" dirty="0">
                <a:solidFill>
                  <a:schemeClr val="accent5"/>
                </a:solidFill>
              </a:rPr>
              <a:t>Pyridoxine-Dependent Epilepsy (PDE)</a:t>
            </a:r>
            <a:br>
              <a:rPr lang="en-US" b="1" dirty="0">
                <a:solidFill>
                  <a:schemeClr val="accent5"/>
                </a:solidFill>
              </a:rPr>
            </a:br>
            <a:endParaRPr lang="en-US" dirty="0">
              <a:solidFill>
                <a:schemeClr val="accent5"/>
              </a:solidFill>
            </a:endParaRP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a:bodyPr>
          <a:lstStyle/>
          <a:p>
            <a:r>
              <a:rPr lang="en-US" b="1" dirty="0"/>
              <a:t>Initial presentation</a:t>
            </a:r>
            <a:r>
              <a:rPr lang="en-US" dirty="0"/>
              <a:t>: Severe seizures unresponsive to standard anticonvulsants</a:t>
            </a:r>
          </a:p>
          <a:p>
            <a:pPr>
              <a:buFont typeface="Arial" panose="020B0604020202020204" pitchFamily="34" charset="0"/>
              <a:buChar char="•"/>
            </a:pPr>
            <a:r>
              <a:rPr lang="en-US" b="1" dirty="0"/>
              <a:t>Therapeutic trial</a:t>
            </a:r>
            <a:r>
              <a:rPr lang="en-US" dirty="0"/>
              <a:t>: High-dose pyridoxine (30mg/kg or 100 mg)</a:t>
            </a:r>
          </a:p>
          <a:p>
            <a:pPr>
              <a:buFont typeface="Arial" panose="020B0604020202020204" pitchFamily="34" charset="0"/>
              <a:buChar char="•"/>
            </a:pPr>
            <a:r>
              <a:rPr lang="en-US" b="1" dirty="0"/>
              <a:t>Biochemical mechanism</a:t>
            </a:r>
            <a:r>
              <a:rPr lang="en-US" dirty="0"/>
              <a:t>: Deficiency in </a:t>
            </a:r>
            <a:r>
              <a:rPr lang="en-US" dirty="0" err="1"/>
              <a:t>antiquitin</a:t>
            </a:r>
            <a:r>
              <a:rPr lang="en-US" dirty="0"/>
              <a:t>, affecting lysine degradation pathway</a:t>
            </a:r>
          </a:p>
          <a:p>
            <a:pPr>
              <a:buFont typeface="Arial" panose="020B0604020202020204" pitchFamily="34" charset="0"/>
              <a:buChar char="•"/>
            </a:pPr>
            <a:r>
              <a:rPr lang="en-US" b="1" dirty="0"/>
              <a:t>Genetic findings</a:t>
            </a:r>
            <a:r>
              <a:rPr lang="en-US" dirty="0"/>
              <a:t>: Mutation in ALDH7A1 gene</a:t>
            </a:r>
          </a:p>
          <a:p>
            <a:pPr>
              <a:buFont typeface="Arial" panose="020B0604020202020204" pitchFamily="34" charset="0"/>
              <a:buChar char="•"/>
            </a:pPr>
            <a:r>
              <a:rPr lang="en-US" b="1" dirty="0"/>
              <a:t>Atypical presentations</a:t>
            </a:r>
            <a:r>
              <a:rPr lang="en-US" dirty="0"/>
              <a:t>: Long asymptomatic periods, late-onset cases</a:t>
            </a:r>
          </a:p>
          <a:p>
            <a:endParaRPr lang="en-US" i="0" dirty="0">
              <a:solidFill>
                <a:srgbClr val="242424"/>
              </a:solidFill>
              <a:effectLst/>
            </a:endParaRP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3050142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Sulfite oxidase and molybdenum cofactor</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5902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160345" y="121343"/>
            <a:ext cx="11193455" cy="1256788"/>
          </a:xfrm>
        </p:spPr>
        <p:txBody>
          <a:bodyPr/>
          <a:lstStyle/>
          <a:p>
            <a:r>
              <a:rPr lang="en-US" b="1" dirty="0">
                <a:solidFill>
                  <a:schemeClr val="accent5"/>
                </a:solidFill>
              </a:rPr>
              <a:t>Molybdenum Cofactor Deficiency (</a:t>
            </a:r>
            <a:r>
              <a:rPr lang="en-US" b="1" dirty="0" err="1">
                <a:solidFill>
                  <a:schemeClr val="accent5"/>
                </a:solidFill>
              </a:rPr>
              <a:t>MoCD</a:t>
            </a:r>
            <a:r>
              <a:rPr lang="en-US" b="1" dirty="0">
                <a:solidFill>
                  <a:schemeClr val="accent5"/>
                </a:solidFill>
              </a:rPr>
              <a:t>)</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fontScale="92500" lnSpcReduction="10000"/>
          </a:bodyPr>
          <a:lstStyle/>
          <a:p>
            <a:pPr>
              <a:buFont typeface="Arial" panose="020B0604020202020204" pitchFamily="34" charset="0"/>
              <a:buChar char="•"/>
            </a:pPr>
            <a:r>
              <a:rPr lang="en-US" b="1" dirty="0"/>
              <a:t>Early presentation</a:t>
            </a:r>
            <a:r>
              <a:rPr lang="en-US" dirty="0"/>
              <a:t>: Severe neonatal seizures, poor feeding, tachypnea</a:t>
            </a:r>
          </a:p>
          <a:p>
            <a:pPr>
              <a:buFont typeface="Arial" panose="020B0604020202020204" pitchFamily="34" charset="0"/>
              <a:buChar char="•"/>
            </a:pPr>
            <a:r>
              <a:rPr lang="en-US" b="1" dirty="0"/>
              <a:t>Characteristic findings</a:t>
            </a:r>
            <a:r>
              <a:rPr lang="en-US" dirty="0"/>
              <a:t>: High levels of sulfite, xanthine, and uric acid in urine</a:t>
            </a:r>
          </a:p>
          <a:p>
            <a:pPr>
              <a:buFont typeface="Arial" panose="020B0604020202020204" pitchFamily="34" charset="0"/>
              <a:buChar char="•"/>
            </a:pPr>
            <a:r>
              <a:rPr lang="en-US" b="1" dirty="0"/>
              <a:t>Enzyme deficiency</a:t>
            </a:r>
            <a:r>
              <a:rPr lang="en-US" dirty="0"/>
              <a:t>: Inability to synthesize molybdenum cofactor affecting several enzymes</a:t>
            </a:r>
          </a:p>
          <a:p>
            <a:pPr>
              <a:buFont typeface="Arial" panose="020B0604020202020204" pitchFamily="34" charset="0"/>
              <a:buChar char="•"/>
            </a:pPr>
            <a:r>
              <a:rPr lang="en-US" b="1" dirty="0"/>
              <a:t>Genetics</a:t>
            </a:r>
            <a:r>
              <a:rPr lang="en-US" dirty="0"/>
              <a:t>: Mutations in genes MOCS1, MOCS2, and GPHN</a:t>
            </a:r>
          </a:p>
          <a:p>
            <a:pPr>
              <a:buFont typeface="Arial" panose="020B0604020202020204" pitchFamily="34" charset="0"/>
              <a:buChar char="•"/>
            </a:pPr>
            <a:r>
              <a:rPr lang="en-US" b="1" dirty="0"/>
              <a:t>Treatment</a:t>
            </a:r>
            <a:r>
              <a:rPr lang="en-US" dirty="0"/>
              <a:t>: Cyclic </a:t>
            </a:r>
            <a:r>
              <a:rPr lang="en-US" dirty="0" err="1"/>
              <a:t>pyranopterin</a:t>
            </a:r>
            <a:r>
              <a:rPr lang="en-US" dirty="0"/>
              <a:t> monophosphate (</a:t>
            </a:r>
            <a:r>
              <a:rPr lang="en-US" dirty="0" err="1"/>
              <a:t>cPMP</a:t>
            </a:r>
            <a:r>
              <a:rPr lang="en-US" dirty="0"/>
              <a:t>) as a substitute</a:t>
            </a:r>
          </a:p>
          <a:p>
            <a:pPr>
              <a:buFont typeface="Arial" panose="020B0604020202020204" pitchFamily="34" charset="0"/>
              <a:buChar char="•"/>
            </a:pPr>
            <a:r>
              <a:rPr lang="en-US" b="1" dirty="0"/>
              <a:t>Prognosis</a:t>
            </a:r>
            <a:r>
              <a:rPr lang="en-US" dirty="0"/>
              <a:t>: Without treatment, progressive neurological damage leading to early death</a:t>
            </a:r>
          </a:p>
          <a:p>
            <a:pPr>
              <a:buFont typeface="Arial" panose="020B0604020202020204" pitchFamily="34" charset="0"/>
              <a:buChar char="•"/>
            </a:pPr>
            <a:r>
              <a:rPr lang="en-US" b="1" dirty="0"/>
              <a:t>Recent developments</a:t>
            </a:r>
            <a:r>
              <a:rPr lang="en-US" dirty="0"/>
              <a:t>: New therapeutic approaches under investigation</a:t>
            </a:r>
          </a:p>
          <a:p>
            <a:endParaRPr lang="en-US" i="0" dirty="0">
              <a:solidFill>
                <a:srgbClr val="242424"/>
              </a:solidFill>
              <a:effectLst/>
            </a:endParaRP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1237344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30009" y="130009"/>
            <a:ext cx="11223791" cy="1560679"/>
          </a:xfrm>
        </p:spPr>
        <p:txBody>
          <a:bodyPr/>
          <a:lstStyle/>
          <a:p>
            <a:pPr eaLnBrk="1" hangingPunct="1"/>
            <a:r>
              <a:rPr lang="nl-BE" altLang="en-US" dirty="0" err="1">
                <a:solidFill>
                  <a:schemeClr val="accent5"/>
                </a:solidFill>
              </a:rPr>
              <a:t>Sulfite</a:t>
            </a:r>
            <a:r>
              <a:rPr lang="nl-BE" altLang="en-US" dirty="0">
                <a:solidFill>
                  <a:schemeClr val="accent5"/>
                </a:solidFill>
              </a:rPr>
              <a:t> oxidase </a:t>
            </a:r>
            <a:r>
              <a:rPr lang="nl-BE" altLang="en-US" dirty="0" err="1">
                <a:solidFill>
                  <a:schemeClr val="accent5"/>
                </a:solidFill>
              </a:rPr>
              <a:t>deficiency</a:t>
            </a:r>
            <a:endParaRPr lang="en-GB" altLang="en-US" dirty="0">
              <a:solidFill>
                <a:schemeClr val="accent5"/>
              </a:solidFill>
            </a:endParaRPr>
          </a:p>
        </p:txBody>
      </p:sp>
      <p:sp>
        <p:nvSpPr>
          <p:cNvPr id="8195" name="Rectangle 3"/>
          <p:cNvSpPr>
            <a:spLocks noGrp="1" noChangeArrowheads="1"/>
          </p:cNvSpPr>
          <p:nvPr>
            <p:ph type="body" idx="1"/>
          </p:nvPr>
        </p:nvSpPr>
        <p:spPr/>
        <p:txBody>
          <a:bodyPr>
            <a:normAutofit lnSpcReduction="10000"/>
          </a:bodyPr>
          <a:lstStyle/>
          <a:p>
            <a:pPr eaLnBrk="1" hangingPunct="1"/>
            <a:r>
              <a:rPr lang="nl-BE" altLang="en-US" dirty="0" err="1"/>
              <a:t>Seizures</a:t>
            </a:r>
            <a:r>
              <a:rPr lang="nl-BE" altLang="en-US" dirty="0"/>
              <a:t>, severe </a:t>
            </a:r>
            <a:r>
              <a:rPr lang="nl-BE" altLang="en-US" dirty="0" err="1"/>
              <a:t>mental</a:t>
            </a:r>
            <a:r>
              <a:rPr lang="nl-BE" altLang="en-US" dirty="0"/>
              <a:t> </a:t>
            </a:r>
            <a:r>
              <a:rPr lang="nl-BE" altLang="en-US" dirty="0" err="1"/>
              <a:t>retardation</a:t>
            </a:r>
            <a:endParaRPr lang="nl-BE" altLang="en-US" dirty="0"/>
          </a:p>
          <a:p>
            <a:pPr eaLnBrk="1" hangingPunct="1"/>
            <a:r>
              <a:rPr lang="nl-BE" altLang="en-US" dirty="0" err="1"/>
              <a:t>Subcortical</a:t>
            </a:r>
            <a:r>
              <a:rPr lang="nl-BE" altLang="en-US" dirty="0"/>
              <a:t> </a:t>
            </a:r>
            <a:r>
              <a:rPr lang="nl-BE" altLang="en-US" dirty="0" err="1"/>
              <a:t>cystic</a:t>
            </a:r>
            <a:r>
              <a:rPr lang="nl-BE" altLang="en-US" dirty="0"/>
              <a:t> </a:t>
            </a:r>
            <a:r>
              <a:rPr lang="nl-BE" altLang="en-US" dirty="0" err="1"/>
              <a:t>encephalopathy</a:t>
            </a:r>
            <a:endParaRPr lang="nl-BE" altLang="en-US" dirty="0"/>
          </a:p>
          <a:p>
            <a:pPr eaLnBrk="1" hangingPunct="1"/>
            <a:r>
              <a:rPr lang="nl-BE" altLang="en-US" dirty="0"/>
              <a:t>Later: lens </a:t>
            </a:r>
            <a:r>
              <a:rPr lang="nl-BE" altLang="en-US" dirty="0" err="1"/>
              <a:t>dislocation</a:t>
            </a:r>
            <a:endParaRPr lang="nl-BE" altLang="en-US" dirty="0"/>
          </a:p>
          <a:p>
            <a:pPr eaLnBrk="1" hangingPunct="1"/>
            <a:r>
              <a:rPr lang="nl-BE" altLang="en-US" dirty="0" err="1"/>
              <a:t>Lactic</a:t>
            </a:r>
            <a:r>
              <a:rPr lang="nl-BE" altLang="en-US" dirty="0"/>
              <a:t> acidosis 50% of cases (pseudo-</a:t>
            </a:r>
            <a:r>
              <a:rPr lang="nl-BE" altLang="en-US" dirty="0" err="1"/>
              <a:t>asphyxia</a:t>
            </a:r>
            <a:r>
              <a:rPr lang="nl-BE" altLang="en-US" dirty="0"/>
              <a:t>)</a:t>
            </a:r>
          </a:p>
          <a:p>
            <a:pPr eaLnBrk="1" hangingPunct="1"/>
            <a:endParaRPr lang="nl-BE" altLang="en-US" dirty="0"/>
          </a:p>
          <a:p>
            <a:pPr eaLnBrk="1" hangingPunct="1"/>
            <a:r>
              <a:rPr lang="nl-BE" altLang="en-US" dirty="0" err="1"/>
              <a:t>Isolated</a:t>
            </a:r>
            <a:r>
              <a:rPr lang="nl-BE" altLang="en-US" dirty="0"/>
              <a:t> </a:t>
            </a:r>
            <a:r>
              <a:rPr lang="nl-BE" altLang="en-US" dirty="0" err="1"/>
              <a:t>sulfite</a:t>
            </a:r>
            <a:r>
              <a:rPr lang="nl-BE" altLang="en-US" dirty="0"/>
              <a:t> oxidase (</a:t>
            </a:r>
            <a:r>
              <a:rPr lang="nl-BE" altLang="en-US" dirty="0" err="1"/>
              <a:t>sulfite</a:t>
            </a:r>
            <a:r>
              <a:rPr lang="nl-BE" altLang="en-US" dirty="0"/>
              <a:t> test strip – urine </a:t>
            </a:r>
            <a:r>
              <a:rPr lang="nl-BE" altLang="en-US" dirty="0" err="1"/>
              <a:t>sulfocysteine</a:t>
            </a:r>
            <a:r>
              <a:rPr lang="nl-BE" altLang="en-US" dirty="0"/>
              <a:t>)</a:t>
            </a:r>
          </a:p>
          <a:p>
            <a:pPr eaLnBrk="1" hangingPunct="1"/>
            <a:r>
              <a:rPr lang="nl-BE" altLang="en-US" dirty="0" err="1"/>
              <a:t>Combined</a:t>
            </a:r>
            <a:r>
              <a:rPr lang="nl-BE" altLang="en-US" dirty="0"/>
              <a:t> Mb cofactor: </a:t>
            </a:r>
            <a:r>
              <a:rPr lang="nl-BE" altLang="en-US" dirty="0" err="1"/>
              <a:t>uric</a:t>
            </a:r>
            <a:r>
              <a:rPr lang="nl-BE" altLang="en-US" dirty="0"/>
              <a:t> acid low (&lt; 1mg/dl)</a:t>
            </a:r>
            <a:endParaRPr lang="en-GB" altLang="en-US" dirty="0"/>
          </a:p>
        </p:txBody>
      </p:sp>
    </p:spTree>
    <p:extLst>
      <p:ext uri="{BB962C8B-B14F-4D97-AF65-F5344CB8AC3E}">
        <p14:creationId xmlns:p14="http://schemas.microsoft.com/office/powerpoint/2010/main" val="3670231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849441" y="381961"/>
            <a:ext cx="8493120" cy="614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en-US" sz="1451" b="1">
                <a:latin typeface="Arial" panose="020B0604020202020204" pitchFamily="34" charset="0"/>
              </a:rPr>
              <a:t>Axial MR image (TR/TE, 10,002/142) obtained when the patient was aged 5 days shows extensive areas of abnormal signal intensity, which suggest edema involving the bilateral cerebral white matter and bilateral parietal and occipital gray matter.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522" y="5869145"/>
            <a:ext cx="2921760" cy="63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040" y="1188361"/>
            <a:ext cx="7804800" cy="44740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2195041" y="5972041"/>
            <a:ext cx="3918240" cy="3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089" b="1">
                <a:latin typeface="Arial" panose="020B0604020202020204" pitchFamily="34" charset="0"/>
              </a:rPr>
              <a:t>Arthur B. Dublin et al. AJNR Am J Neuroradiol 2002;23:484-485</a:t>
            </a:r>
          </a:p>
        </p:txBody>
      </p:sp>
      <p:sp>
        <p:nvSpPr>
          <p:cNvPr id="3077" name="Text Box 5"/>
          <p:cNvSpPr txBox="1">
            <a:spLocks noChangeArrowheads="1"/>
          </p:cNvSpPr>
          <p:nvPr/>
        </p:nvSpPr>
        <p:spPr bwMode="auto">
          <a:xfrm>
            <a:off x="1621920" y="661284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en-US" sz="907">
                <a:latin typeface="Arial" panose="020B0604020202020204" pitchFamily="34" charset="0"/>
              </a:rPr>
              <a:t>©2002 by American Society of Neuroradiology</a:t>
            </a:r>
          </a:p>
        </p:txBody>
      </p:sp>
    </p:spTree>
    <p:extLst>
      <p:ext uri="{BB962C8B-B14F-4D97-AF65-F5344CB8AC3E}">
        <p14:creationId xmlns:p14="http://schemas.microsoft.com/office/powerpoint/2010/main" val="28865241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849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en-US" sz="1451" b="1">
                <a:latin typeface="Arial" panose="020B0604020202020204" pitchFamily="34" charset="0"/>
              </a:rPr>
              <a:t>Axial MR images obtained when the patient was aged 31 days demonstrate dramatic changes compared with findings on initial images.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547" y="6010948"/>
            <a:ext cx="2921760" cy="63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040" y="1068841"/>
            <a:ext cx="7804800" cy="471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2195041" y="5972041"/>
            <a:ext cx="3918240" cy="3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089" b="1">
                <a:latin typeface="Arial" panose="020B0604020202020204" pitchFamily="34" charset="0"/>
              </a:rPr>
              <a:t>Arthur B. Dublin et al. AJNR Am J Neuroradiol 2002;23:484-485</a:t>
            </a:r>
          </a:p>
        </p:txBody>
      </p:sp>
      <p:sp>
        <p:nvSpPr>
          <p:cNvPr id="3077" name="Text Box 5"/>
          <p:cNvSpPr txBox="1">
            <a:spLocks noChangeArrowheads="1"/>
          </p:cNvSpPr>
          <p:nvPr/>
        </p:nvSpPr>
        <p:spPr bwMode="auto">
          <a:xfrm>
            <a:off x="1621920" y="661284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en-US" sz="907">
                <a:latin typeface="Arial" panose="020B0604020202020204" pitchFamily="34" charset="0"/>
              </a:rPr>
              <a:t>©2002 by American Society of Neuroradiology</a:t>
            </a:r>
          </a:p>
        </p:txBody>
      </p:sp>
    </p:spTree>
    <p:extLst>
      <p:ext uri="{BB962C8B-B14F-4D97-AF65-F5344CB8AC3E}">
        <p14:creationId xmlns:p14="http://schemas.microsoft.com/office/powerpoint/2010/main" val="5809615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157132" y="170705"/>
            <a:ext cx="7886700" cy="820738"/>
          </a:xfrm>
        </p:spPr>
        <p:txBody>
          <a:bodyPr/>
          <a:lstStyle/>
          <a:p>
            <a:r>
              <a:rPr lang="en-US" altLang="en-US" sz="2800" dirty="0"/>
              <a:t>Pathways</a:t>
            </a:r>
          </a:p>
        </p:txBody>
      </p:sp>
      <p:pic>
        <p:nvPicPr>
          <p:cNvPr id="9219" name="Picture 5" descr="nature08302-f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6" y="989014"/>
            <a:ext cx="5002213"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0" name="Object 7"/>
          <p:cNvGraphicFramePr>
            <a:graphicFrameLocks noGrp="1" noChangeAspect="1"/>
          </p:cNvGraphicFramePr>
          <p:nvPr>
            <p:ph idx="4294967295"/>
          </p:nvPr>
        </p:nvGraphicFramePr>
        <p:xfrm>
          <a:off x="6531260" y="1103965"/>
          <a:ext cx="3845389" cy="4976161"/>
        </p:xfrm>
        <a:graphic>
          <a:graphicData uri="http://schemas.openxmlformats.org/presentationml/2006/ole">
            <mc:AlternateContent xmlns:mc="http://schemas.openxmlformats.org/markup-compatibility/2006">
              <mc:Choice xmlns:v="urn:schemas-microsoft-com:vml" Requires="v">
                <p:oleObj name="Acrobat Document" r:id="rId3" imgW="5829300" imgH="7543800" progId="AcroExch.Document.7">
                  <p:embed/>
                </p:oleObj>
              </mc:Choice>
              <mc:Fallback>
                <p:oleObj name="Acrobat Document" r:id="rId3" imgW="5829300" imgH="7543800" progId="AcroExch.Document.7">
                  <p:embed/>
                  <p:pic>
                    <p:nvPicPr>
                      <p:cNvPr id="922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260" y="1103965"/>
                        <a:ext cx="3845389" cy="4976161"/>
                      </a:xfrm>
                      <a:prstGeom prst="rect">
                        <a:avLst/>
                      </a:prstGeom>
                      <a:noFill/>
                      <a:ln>
                        <a:noFill/>
                      </a:ln>
                      <a:effectLst/>
                    </p:spPr>
                  </p:pic>
                </p:oleObj>
              </mc:Fallback>
            </mc:AlternateContent>
          </a:graphicData>
        </a:graphic>
      </p:graphicFrame>
      <p:sp>
        <p:nvSpPr>
          <p:cNvPr id="9221" name="Text Box 9"/>
          <p:cNvSpPr txBox="1">
            <a:spLocks noChangeArrowheads="1"/>
          </p:cNvSpPr>
          <p:nvPr/>
        </p:nvSpPr>
        <p:spPr bwMode="auto">
          <a:xfrm>
            <a:off x="7138056" y="591202"/>
            <a:ext cx="760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r>
              <a:rPr lang="en-US" altLang="en-US" dirty="0"/>
              <a:t>GTP</a:t>
            </a:r>
          </a:p>
        </p:txBody>
      </p:sp>
      <p:sp>
        <p:nvSpPr>
          <p:cNvPr id="9222" name="Text Box 10"/>
          <p:cNvSpPr txBox="1">
            <a:spLocks noChangeArrowheads="1"/>
          </p:cNvSpPr>
          <p:nvPr/>
        </p:nvSpPr>
        <p:spPr bwMode="auto">
          <a:xfrm>
            <a:off x="2535238" y="6186488"/>
            <a:ext cx="1909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r>
              <a:rPr lang="en-US" altLang="en-US"/>
              <a:t>Hypoxanthine</a:t>
            </a:r>
          </a:p>
        </p:txBody>
      </p:sp>
      <p:sp>
        <p:nvSpPr>
          <p:cNvPr id="9223" name="Text Box 11"/>
          <p:cNvSpPr txBox="1">
            <a:spLocks noChangeArrowheads="1"/>
          </p:cNvSpPr>
          <p:nvPr/>
        </p:nvSpPr>
        <p:spPr bwMode="auto">
          <a:xfrm>
            <a:off x="5499101" y="6156325"/>
            <a:ext cx="1300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r>
              <a:rPr lang="en-US" altLang="en-US"/>
              <a:t>Xanthine</a:t>
            </a:r>
          </a:p>
        </p:txBody>
      </p:sp>
      <p:sp>
        <p:nvSpPr>
          <p:cNvPr id="9224" name="Text Box 12"/>
          <p:cNvSpPr txBox="1">
            <a:spLocks noChangeArrowheads="1"/>
          </p:cNvSpPr>
          <p:nvPr/>
        </p:nvSpPr>
        <p:spPr bwMode="auto">
          <a:xfrm>
            <a:off x="7769225" y="6124575"/>
            <a:ext cx="130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r>
              <a:rPr lang="en-US" altLang="en-US"/>
              <a:t>Uric acid</a:t>
            </a:r>
          </a:p>
        </p:txBody>
      </p:sp>
      <p:sp>
        <p:nvSpPr>
          <p:cNvPr id="9225" name="Line 13"/>
          <p:cNvSpPr>
            <a:spLocks noChangeShapeType="1"/>
          </p:cNvSpPr>
          <p:nvPr/>
        </p:nvSpPr>
        <p:spPr bwMode="auto">
          <a:xfrm>
            <a:off x="4471989" y="6400800"/>
            <a:ext cx="930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6" name="Line 14"/>
          <p:cNvSpPr>
            <a:spLocks noChangeShapeType="1"/>
          </p:cNvSpPr>
          <p:nvPr/>
        </p:nvSpPr>
        <p:spPr bwMode="auto">
          <a:xfrm>
            <a:off x="6799264" y="6410325"/>
            <a:ext cx="930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7" name="Text Box 15"/>
          <p:cNvSpPr txBox="1">
            <a:spLocks noChangeArrowheads="1"/>
          </p:cNvSpPr>
          <p:nvPr/>
        </p:nvSpPr>
        <p:spPr bwMode="auto">
          <a:xfrm>
            <a:off x="4600576" y="6345238"/>
            <a:ext cx="963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r>
              <a:rPr lang="en-US" altLang="en-US"/>
              <a:t>MbCo</a:t>
            </a:r>
          </a:p>
        </p:txBody>
      </p:sp>
      <p:sp>
        <p:nvSpPr>
          <p:cNvPr id="9228" name="Text Box 16"/>
          <p:cNvSpPr txBox="1">
            <a:spLocks noChangeArrowheads="1"/>
          </p:cNvSpPr>
          <p:nvPr/>
        </p:nvSpPr>
        <p:spPr bwMode="auto">
          <a:xfrm>
            <a:off x="6705601" y="6354763"/>
            <a:ext cx="963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r>
              <a:rPr lang="en-US" altLang="en-US"/>
              <a:t>MbCo</a:t>
            </a:r>
          </a:p>
        </p:txBody>
      </p:sp>
      <p:sp>
        <p:nvSpPr>
          <p:cNvPr id="9229" name="Text Box 17"/>
          <p:cNvSpPr txBox="1">
            <a:spLocks noChangeArrowheads="1"/>
          </p:cNvSpPr>
          <p:nvPr/>
        </p:nvSpPr>
        <p:spPr bwMode="auto">
          <a:xfrm>
            <a:off x="5915026" y="4802188"/>
            <a:ext cx="963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400">
                <a:solidFill>
                  <a:schemeClr val="tx1"/>
                </a:solidFill>
                <a:latin typeface="Times New Roman" panose="02020603050405020304" pitchFamily="18" charset="0"/>
              </a:defRPr>
            </a:lvl1pPr>
            <a:lvl2pPr marL="742950" indent="-285750" eaLnBrk="0" hangingPunct="0">
              <a:spcBef>
                <a:spcPct val="20000"/>
              </a:spcBef>
              <a:buChar char="–"/>
              <a:defRPr sz="2400">
                <a:solidFill>
                  <a:schemeClr val="tx1"/>
                </a:solidFill>
                <a:latin typeface="Times New Roman" panose="02020603050405020304" pitchFamily="18" charset="0"/>
              </a:defRPr>
            </a:lvl2pPr>
            <a:lvl3pPr marL="1143000" indent="-228600" eaLnBrk="0" hangingPunct="0">
              <a:spcBef>
                <a:spcPct val="20000"/>
              </a:spcBef>
              <a:buChar char="•"/>
              <a:defRPr sz="2400">
                <a:solidFill>
                  <a:schemeClr val="tx1"/>
                </a:solidFill>
                <a:latin typeface="Times New Roman" panose="02020603050405020304" pitchFamily="18" charset="0"/>
              </a:defRPr>
            </a:lvl3pPr>
            <a:lvl4pPr marL="1600200" indent="-228600" eaLnBrk="0" hangingPunct="0">
              <a:spcBef>
                <a:spcPct val="20000"/>
              </a:spcBef>
              <a:buChar char="–"/>
              <a:defRPr sz="2400">
                <a:solidFill>
                  <a:schemeClr val="tx1"/>
                </a:solidFill>
                <a:latin typeface="Times New Roman" panose="02020603050405020304" pitchFamily="18" charset="0"/>
              </a:defRPr>
            </a:lvl4pPr>
            <a:lvl5pPr marL="2057400" indent="-228600" eaLnBrk="0" hangingPunct="0">
              <a:spcBef>
                <a:spcPct val="20000"/>
              </a:spcBef>
              <a:buChar char="»"/>
              <a:defRPr sz="24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defRPr>
            </a:lvl9pPr>
          </a:lstStyle>
          <a:p>
            <a:pPr eaLnBrk="1" hangingPunct="1">
              <a:spcBef>
                <a:spcPct val="0"/>
              </a:spcBef>
              <a:buFontTx/>
              <a:buNone/>
            </a:pPr>
            <a:r>
              <a:rPr lang="en-US" altLang="en-US"/>
              <a:t>MbCo</a:t>
            </a:r>
          </a:p>
        </p:txBody>
      </p:sp>
    </p:spTree>
    <p:extLst>
      <p:ext uri="{BB962C8B-B14F-4D97-AF65-F5344CB8AC3E}">
        <p14:creationId xmlns:p14="http://schemas.microsoft.com/office/powerpoint/2010/main" val="3859835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0DDA-D57C-4D31-868B-9FD37CC8100B}"/>
              </a:ext>
            </a:extLst>
          </p:cNvPr>
          <p:cNvSpPr>
            <a:spLocks noGrp="1"/>
          </p:cNvSpPr>
          <p:nvPr>
            <p:ph type="title"/>
          </p:nvPr>
        </p:nvSpPr>
        <p:spPr/>
        <p:txBody>
          <a:bodyPr/>
          <a:lstStyle/>
          <a:p>
            <a:r>
              <a:rPr lang="en-US" dirty="0"/>
              <a:t>Cysteine metabolism</a:t>
            </a:r>
          </a:p>
        </p:txBody>
      </p:sp>
      <p:pic>
        <p:nvPicPr>
          <p:cNvPr id="4" name="Picture 3">
            <a:extLst>
              <a:ext uri="{FF2B5EF4-FFF2-40B4-BE49-F238E27FC236}">
                <a16:creationId xmlns:a16="http://schemas.microsoft.com/office/drawing/2014/main" id="{247678C9-2862-4195-B9FF-C372AD282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378" y="1645254"/>
            <a:ext cx="8927622" cy="5032265"/>
          </a:xfrm>
          <a:prstGeom prst="rect">
            <a:avLst/>
          </a:prstGeom>
        </p:spPr>
      </p:pic>
    </p:spTree>
    <p:extLst>
      <p:ext uri="{BB962C8B-B14F-4D97-AF65-F5344CB8AC3E}">
        <p14:creationId xmlns:p14="http://schemas.microsoft.com/office/powerpoint/2010/main" val="195962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81" y="138677"/>
            <a:ext cx="11163119" cy="1552011"/>
          </a:xfrm>
        </p:spPr>
        <p:txBody>
          <a:bodyPr/>
          <a:lstStyle/>
          <a:p>
            <a:r>
              <a:rPr lang="en-US" dirty="0">
                <a:solidFill>
                  <a:schemeClr val="accent5"/>
                </a:solidFill>
              </a:rPr>
              <a:t>Treatment</a:t>
            </a:r>
          </a:p>
        </p:txBody>
      </p:sp>
      <p:sp>
        <p:nvSpPr>
          <p:cNvPr id="3" name="Content Placeholder 2"/>
          <p:cNvSpPr>
            <a:spLocks noGrp="1"/>
          </p:cNvSpPr>
          <p:nvPr>
            <p:ph idx="1"/>
          </p:nvPr>
        </p:nvSpPr>
        <p:spPr/>
        <p:txBody>
          <a:bodyPr/>
          <a:lstStyle/>
          <a:p>
            <a:r>
              <a:rPr lang="en-US" sz="2400" dirty="0"/>
              <a:t>No effective treatment for severe sulfite oxidase deficiency</a:t>
            </a:r>
          </a:p>
          <a:p>
            <a:r>
              <a:rPr lang="en-US" sz="2400" dirty="0"/>
              <a:t>Mild sulfite oxidase deficiency: sulfur reduced diet</a:t>
            </a:r>
          </a:p>
          <a:p>
            <a:r>
              <a:rPr lang="en-US" sz="2400" dirty="0" err="1"/>
              <a:t>MoCo</a:t>
            </a:r>
            <a:r>
              <a:rPr lang="en-US" sz="2400" dirty="0"/>
              <a:t> deficiency:</a:t>
            </a:r>
          </a:p>
          <a:p>
            <a:pPr lvl="1"/>
            <a:r>
              <a:rPr lang="en-US" dirty="0"/>
              <a:t>Type A = deficiency of </a:t>
            </a:r>
            <a:r>
              <a:rPr lang="en-US" dirty="0" err="1"/>
              <a:t>pyranopterin</a:t>
            </a:r>
            <a:r>
              <a:rPr lang="en-US" dirty="0"/>
              <a:t> synthesis (GTP to cyclic </a:t>
            </a:r>
            <a:r>
              <a:rPr lang="en-US" dirty="0" err="1"/>
              <a:t>pyranopterin</a:t>
            </a:r>
            <a:r>
              <a:rPr lang="en-US" dirty="0"/>
              <a:t> monophosphate </a:t>
            </a:r>
            <a:r>
              <a:rPr lang="en-US" dirty="0" err="1"/>
              <a:t>pCMP</a:t>
            </a:r>
            <a:r>
              <a:rPr lang="en-US" dirty="0"/>
              <a:t>)</a:t>
            </a:r>
          </a:p>
          <a:p>
            <a:pPr marL="685800" lvl="2" indent="0">
              <a:buNone/>
            </a:pPr>
            <a:r>
              <a:rPr lang="en-US" sz="2400" dirty="0"/>
              <a:t>Give </a:t>
            </a:r>
            <a:r>
              <a:rPr lang="en-US" sz="2400" dirty="0" err="1"/>
              <a:t>pCMP</a:t>
            </a:r>
            <a:r>
              <a:rPr lang="en-US" sz="2400" dirty="0"/>
              <a:t>, clear benefit in metabolites and clinically, best when started in the first week of life</a:t>
            </a:r>
          </a:p>
          <a:p>
            <a:pPr lvl="1"/>
            <a:r>
              <a:rPr lang="en-US" dirty="0"/>
              <a:t>Type B or C: no treatment</a:t>
            </a:r>
          </a:p>
        </p:txBody>
      </p:sp>
    </p:spTree>
    <p:extLst>
      <p:ext uri="{BB962C8B-B14F-4D97-AF65-F5344CB8AC3E}">
        <p14:creationId xmlns:p14="http://schemas.microsoft.com/office/powerpoint/2010/main" val="1506365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895011" y="1321067"/>
            <a:ext cx="10402000" cy="2306800"/>
          </a:xfrm>
          <a:prstGeom prst="rect">
            <a:avLst/>
          </a:prstGeom>
        </p:spPr>
        <p:txBody>
          <a:bodyPr spcFirstLastPara="1" vert="horz" wrap="square" lIns="121900" tIns="121900" rIns="121900" bIns="121900" rtlCol="0" anchor="b" anchorCtr="0">
            <a:noAutofit/>
          </a:bodyPr>
          <a:lstStyle/>
          <a:p>
            <a:pPr>
              <a:spcBef>
                <a:spcPts val="0"/>
              </a:spcBef>
            </a:pPr>
            <a:r>
              <a:rPr lang="en" dirty="0">
                <a:solidFill>
                  <a:schemeClr val="accent5"/>
                </a:solidFill>
              </a:rPr>
              <a:t>Mitochondrial Diseases </a:t>
            </a:r>
            <a:br>
              <a:rPr lang="en" dirty="0">
                <a:solidFill>
                  <a:schemeClr val="accent5"/>
                </a:solidFill>
              </a:rPr>
            </a:br>
            <a:r>
              <a:rPr lang="en" dirty="0">
                <a:solidFill>
                  <a:schemeClr val="accent5"/>
                </a:solidFill>
              </a:rPr>
              <a:t>+ </a:t>
            </a:r>
            <a:br>
              <a:rPr lang="en" dirty="0">
                <a:solidFill>
                  <a:schemeClr val="accent5"/>
                </a:solidFill>
              </a:rPr>
            </a:br>
            <a:r>
              <a:rPr lang="en" dirty="0">
                <a:solidFill>
                  <a:schemeClr val="accent5"/>
                </a:solidFill>
              </a:rPr>
              <a:t>Epilepsy</a:t>
            </a:r>
            <a:endParaRPr dirty="0">
              <a:solidFill>
                <a:schemeClr val="accent5"/>
              </a:solidFill>
            </a:endParaRPr>
          </a:p>
        </p:txBody>
      </p:sp>
      <p:sp>
        <p:nvSpPr>
          <p:cNvPr id="60" name="Google Shape;60;p13"/>
          <p:cNvSpPr txBox="1">
            <a:spLocks noGrp="1"/>
          </p:cNvSpPr>
          <p:nvPr>
            <p:ph type="subTitle" idx="1"/>
          </p:nvPr>
        </p:nvSpPr>
        <p:spPr>
          <a:xfrm>
            <a:off x="895000" y="4233165"/>
            <a:ext cx="10402000" cy="1970400"/>
          </a:xfrm>
          <a:prstGeom prst="rect">
            <a:avLst/>
          </a:prstGeom>
        </p:spPr>
        <p:txBody>
          <a:bodyPr spcFirstLastPara="1" vert="horz" wrap="square" lIns="121900" tIns="121900" rIns="121900" bIns="121900" rtlCol="0" anchor="t" anchorCtr="0">
            <a:noAutofit/>
          </a:bodyPr>
          <a:lstStyle/>
          <a:p>
            <a:pPr>
              <a:spcBef>
                <a:spcPts val="0"/>
              </a:spcBef>
            </a:pPr>
            <a:r>
              <a:rPr lang="en" dirty="0">
                <a:solidFill>
                  <a:srgbClr val="FFFFFF"/>
                </a:solidFill>
              </a:rPr>
              <a:t>GENC 6140</a:t>
            </a:r>
            <a:endParaRPr dirty="0">
              <a:solidFill>
                <a:srgbClr val="FFFFFF"/>
              </a:solidFill>
            </a:endParaRPr>
          </a:p>
          <a:p>
            <a:pPr>
              <a:spcBef>
                <a:spcPts val="0"/>
              </a:spcBef>
            </a:pPr>
            <a:r>
              <a:rPr lang="en" dirty="0">
                <a:solidFill>
                  <a:srgbClr val="FFFFFF"/>
                </a:solidFill>
              </a:rPr>
              <a:t>April 10, 2020</a:t>
            </a:r>
            <a:endParaRPr dirty="0">
              <a:solidFill>
                <a:srgbClr val="FFFFFF"/>
              </a:solidFill>
            </a:endParaRPr>
          </a:p>
          <a:p>
            <a:pPr>
              <a:spcBef>
                <a:spcPts val="0"/>
              </a:spcBef>
            </a:pPr>
            <a:r>
              <a:rPr lang="en" dirty="0">
                <a:solidFill>
                  <a:srgbClr val="FFFFFF"/>
                </a:solidFill>
              </a:rPr>
              <a:t>Austin Larson, MD</a:t>
            </a:r>
            <a:endParaRPr dirty="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60" name="Google Shape;60;p13"/>
          <p:cNvSpPr txBox="1">
            <a:spLocks noGrp="1"/>
          </p:cNvSpPr>
          <p:nvPr>
            <p:ph type="subTitle" idx="1"/>
          </p:nvPr>
        </p:nvSpPr>
        <p:spPr>
          <a:xfrm>
            <a:off x="895000" y="4233165"/>
            <a:ext cx="10402000" cy="1970400"/>
          </a:xfrm>
          <a:prstGeom prst="rect">
            <a:avLst/>
          </a:prstGeom>
        </p:spPr>
        <p:txBody>
          <a:bodyPr spcFirstLastPara="1" vert="horz" wrap="square" lIns="121900" tIns="121900" rIns="121900" bIns="121900" rtlCol="0" anchor="t" anchorCtr="0">
            <a:noAutofit/>
          </a:bodyPr>
          <a:lstStyle/>
          <a:p>
            <a:pPr>
              <a:spcBef>
                <a:spcPts val="0"/>
              </a:spcBef>
            </a:pPr>
            <a:r>
              <a:rPr lang="en" dirty="0">
                <a:solidFill>
                  <a:srgbClr val="FFFFFF"/>
                </a:solidFill>
              </a:rPr>
              <a:t>GENC 6140</a:t>
            </a:r>
            <a:endParaRPr dirty="0">
              <a:solidFill>
                <a:srgbClr val="FFFFFF"/>
              </a:solidFill>
            </a:endParaRPr>
          </a:p>
          <a:p>
            <a:pPr>
              <a:spcBef>
                <a:spcPts val="0"/>
              </a:spcBef>
            </a:pPr>
            <a:r>
              <a:rPr lang="en" dirty="0">
                <a:solidFill>
                  <a:srgbClr val="FFFFFF"/>
                </a:solidFill>
              </a:rPr>
              <a:t>April 10, 2020</a:t>
            </a:r>
            <a:endParaRPr dirty="0">
              <a:solidFill>
                <a:srgbClr val="FFFFFF"/>
              </a:solidFill>
            </a:endParaRPr>
          </a:p>
          <a:p>
            <a:pPr>
              <a:spcBef>
                <a:spcPts val="0"/>
              </a:spcBef>
            </a:pPr>
            <a:r>
              <a:rPr lang="en" dirty="0">
                <a:solidFill>
                  <a:srgbClr val="FFFFFF"/>
                </a:solidFill>
              </a:rPr>
              <a:t>Austin Larson, MD</a:t>
            </a:r>
            <a:endParaRPr dirty="0">
              <a:solidFill>
                <a:srgbClr val="FFFFFF"/>
              </a:solidFill>
            </a:endParaRPr>
          </a:p>
        </p:txBody>
      </p:sp>
      <p:pic>
        <p:nvPicPr>
          <p:cNvPr id="2" name="Image 1" descr="Capture d’écran 2019-01-09 à 18.14.56.png">
            <a:extLst>
              <a:ext uri="{FF2B5EF4-FFF2-40B4-BE49-F238E27FC236}">
                <a16:creationId xmlns:a16="http://schemas.microsoft.com/office/drawing/2014/main" id="{0074C9D5-B09E-75F9-73B0-0C1F12223C8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520" y="31750"/>
            <a:ext cx="3162300" cy="6794500"/>
          </a:xfrm>
          <a:prstGeom prst="rect">
            <a:avLst/>
          </a:prstGeom>
        </p:spPr>
      </p:pic>
      <p:pic>
        <p:nvPicPr>
          <p:cNvPr id="9" name="Image 1" descr="Capture d’écran 2019-01-09 à 18.21.26.png">
            <a:extLst>
              <a:ext uri="{FF2B5EF4-FFF2-40B4-BE49-F238E27FC236}">
                <a16:creationId xmlns:a16="http://schemas.microsoft.com/office/drawing/2014/main" id="{676FB334-ED7F-0613-B9E7-1F519098527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509438" y="184815"/>
            <a:ext cx="7682562" cy="6594329"/>
          </a:xfrm>
          <a:prstGeom prst="rect">
            <a:avLst/>
          </a:prstGeom>
        </p:spPr>
      </p:pic>
    </p:spTree>
    <p:extLst>
      <p:ext uri="{BB962C8B-B14F-4D97-AF65-F5344CB8AC3E}">
        <p14:creationId xmlns:p14="http://schemas.microsoft.com/office/powerpoint/2010/main" val="267802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11F1-2A67-4CCD-9EBC-61B656FDF817}"/>
              </a:ext>
            </a:extLst>
          </p:cNvPr>
          <p:cNvSpPr>
            <a:spLocks noGrp="1"/>
          </p:cNvSpPr>
          <p:nvPr>
            <p:ph type="title"/>
          </p:nvPr>
        </p:nvSpPr>
        <p:spPr/>
        <p:txBody>
          <a:bodyPr>
            <a:normAutofit/>
          </a:bodyPr>
          <a:lstStyle/>
          <a:p>
            <a:r>
              <a:rPr lang="en-US" dirty="0">
                <a:solidFill>
                  <a:schemeClr val="accent5"/>
                </a:solidFill>
              </a:rPr>
              <a:t>Pyridoxine Responsive Seizures</a:t>
            </a:r>
          </a:p>
        </p:txBody>
      </p:sp>
      <p:sp>
        <p:nvSpPr>
          <p:cNvPr id="5" name="Content Placeholder 4">
            <a:extLst>
              <a:ext uri="{FF2B5EF4-FFF2-40B4-BE49-F238E27FC236}">
                <a16:creationId xmlns:a16="http://schemas.microsoft.com/office/drawing/2014/main" id="{3CAE1893-6250-4AC6-88D8-32DDC7931FBC}"/>
              </a:ext>
            </a:extLst>
          </p:cNvPr>
          <p:cNvSpPr>
            <a:spLocks noGrp="1"/>
          </p:cNvSpPr>
          <p:nvPr>
            <p:ph idx="1"/>
          </p:nvPr>
        </p:nvSpPr>
        <p:spPr/>
        <p:txBody>
          <a:bodyPr>
            <a:normAutofit/>
          </a:bodyPr>
          <a:lstStyle/>
          <a:p>
            <a:r>
              <a:rPr lang="en-US" sz="3000" dirty="0"/>
              <a:t>First reported in 1954 </a:t>
            </a:r>
          </a:p>
          <a:p>
            <a:pPr lvl="1"/>
            <a:r>
              <a:rPr lang="en-US" sz="2000" dirty="0"/>
              <a:t>Onset of seizures in a newborn at DOL 1</a:t>
            </a:r>
          </a:p>
          <a:p>
            <a:pPr lvl="1"/>
            <a:r>
              <a:rPr lang="en-US" sz="2000" dirty="0"/>
              <a:t>Incidental treatment with 5 days of IM of berocca C® and seizures improved</a:t>
            </a:r>
          </a:p>
          <a:p>
            <a:pPr lvl="2"/>
            <a:r>
              <a:rPr lang="en-US" dirty="0"/>
              <a:t>Thiamine, niacinamide, </a:t>
            </a:r>
            <a:r>
              <a:rPr lang="en-US" dirty="0" err="1"/>
              <a:t>gentisic</a:t>
            </a:r>
            <a:r>
              <a:rPr lang="en-US" dirty="0"/>
              <a:t> acid, </a:t>
            </a:r>
            <a:r>
              <a:rPr lang="en-US" dirty="0" err="1"/>
              <a:t>ethanolamid</a:t>
            </a:r>
            <a:r>
              <a:rPr lang="en-US" dirty="0"/>
              <a:t>, B6</a:t>
            </a:r>
          </a:p>
          <a:p>
            <a:pPr lvl="1"/>
            <a:r>
              <a:rPr lang="en-US" sz="2000" dirty="0"/>
              <a:t>Systematic withdraw of each component and seizures responsive to only B6 (pyridoxine) </a:t>
            </a:r>
          </a:p>
          <a:p>
            <a:r>
              <a:rPr lang="en-US" sz="3000" dirty="0"/>
              <a:t>PRS often defined by the absence of clinical seizures or EEG improvement following B6 supplementation </a:t>
            </a:r>
          </a:p>
        </p:txBody>
      </p:sp>
      <p:sp>
        <p:nvSpPr>
          <p:cNvPr id="6" name="TextBox 5">
            <a:extLst>
              <a:ext uri="{FF2B5EF4-FFF2-40B4-BE49-F238E27FC236}">
                <a16:creationId xmlns:a16="http://schemas.microsoft.com/office/drawing/2014/main" id="{328038A0-FD72-4A39-8420-DCB4E3E3E25C}"/>
              </a:ext>
            </a:extLst>
          </p:cNvPr>
          <p:cNvSpPr txBox="1"/>
          <p:nvPr/>
        </p:nvSpPr>
        <p:spPr>
          <a:xfrm>
            <a:off x="2362200" y="5486400"/>
            <a:ext cx="3276600" cy="369332"/>
          </a:xfrm>
          <a:prstGeom prst="rect">
            <a:avLst/>
          </a:prstGeom>
          <a:noFill/>
        </p:spPr>
        <p:txBody>
          <a:bodyPr wrap="square" rtlCol="0">
            <a:spAutoFit/>
          </a:bodyPr>
          <a:lstStyle/>
          <a:p>
            <a:r>
              <a:rPr lang="en-US" dirty="0"/>
              <a:t>Hunt, Stokes et al, J </a:t>
            </a:r>
            <a:r>
              <a:rPr lang="en-US" dirty="0" err="1"/>
              <a:t>Peds</a:t>
            </a:r>
            <a:r>
              <a:rPr lang="en-US" dirty="0"/>
              <a:t>, 1954</a:t>
            </a:r>
          </a:p>
        </p:txBody>
      </p:sp>
    </p:spTree>
    <p:extLst>
      <p:ext uri="{BB962C8B-B14F-4D97-AF65-F5344CB8AC3E}">
        <p14:creationId xmlns:p14="http://schemas.microsoft.com/office/powerpoint/2010/main" val="1016733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68907" y="169241"/>
            <a:ext cx="11360800" cy="763600"/>
          </a:xfrm>
          <a:prstGeom prst="rect">
            <a:avLst/>
          </a:prstGeom>
        </p:spPr>
        <p:txBody>
          <a:bodyPr spcFirstLastPara="1" vert="horz" wrap="square" lIns="121900" tIns="121900" rIns="121900" bIns="121900" rtlCol="0" anchor="t" anchorCtr="0">
            <a:noAutofit/>
          </a:bodyPr>
          <a:lstStyle/>
          <a:p>
            <a:r>
              <a:rPr lang="en" dirty="0">
                <a:solidFill>
                  <a:schemeClr val="accent5"/>
                </a:solidFill>
              </a:rPr>
              <a:t>Things to consider when thinking about mito disease</a:t>
            </a:r>
            <a:endParaRPr dirty="0">
              <a:solidFill>
                <a:schemeClr val="accent5"/>
              </a:solidFill>
            </a:endParaRPr>
          </a:p>
        </p:txBody>
      </p:sp>
      <p:sp>
        <p:nvSpPr>
          <p:cNvPr id="74" name="Google Shape;74;p15"/>
          <p:cNvSpPr txBox="1">
            <a:spLocks noGrp="1"/>
          </p:cNvSpPr>
          <p:nvPr>
            <p:ph type="body" idx="1"/>
          </p:nvPr>
        </p:nvSpPr>
        <p:spPr>
          <a:xfrm>
            <a:off x="415600" y="1536633"/>
            <a:ext cx="9405200" cy="4555200"/>
          </a:xfrm>
          <a:prstGeom prst="rect">
            <a:avLst/>
          </a:prstGeom>
        </p:spPr>
        <p:txBody>
          <a:bodyPr spcFirstLastPara="1" vert="horz" wrap="square" lIns="121900" tIns="121900" rIns="121900" bIns="121900" rtlCol="0" anchor="t" anchorCtr="0">
            <a:noAutofit/>
          </a:bodyPr>
          <a:lstStyle/>
          <a:p>
            <a:r>
              <a:rPr lang="en"/>
              <a:t>Is this mtDNA mediated or nuclear DNA mediated?</a:t>
            </a:r>
            <a:endParaRPr/>
          </a:p>
          <a:p>
            <a:pPr lvl="1">
              <a:spcBef>
                <a:spcPts val="0"/>
              </a:spcBef>
            </a:pPr>
            <a:r>
              <a:rPr lang="en"/>
              <a:t>Which other family members might be affected?</a:t>
            </a:r>
            <a:endParaRPr/>
          </a:p>
          <a:p>
            <a:pPr lvl="1">
              <a:spcBef>
                <a:spcPts val="0"/>
              </a:spcBef>
            </a:pPr>
            <a:r>
              <a:rPr lang="en"/>
              <a:t>How might their symptoms differ from the proband?</a:t>
            </a:r>
            <a:endParaRPr/>
          </a:p>
          <a:p>
            <a:r>
              <a:rPr lang="en"/>
              <a:t>Am I thinking about a descriptive clinical syndrome or a specific genetic etiology?</a:t>
            </a:r>
            <a:endParaRPr/>
          </a:p>
          <a:p>
            <a:r>
              <a:rPr lang="en"/>
              <a:t>In which tissues might I expect to find diagnostic results?</a:t>
            </a:r>
            <a:endParaRPr/>
          </a:p>
          <a:p>
            <a:r>
              <a:rPr lang="en"/>
              <a:t>Is this a condition with a specific treatment? Or just more general mitochondrial considerations?</a:t>
            </a:r>
            <a:endParaRPr/>
          </a:p>
          <a:p>
            <a:r>
              <a:rPr lang="en"/>
              <a:t>How much phenotyping do I need to do before obtaining genetic testing?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Leigh syndrome</a:t>
            </a:r>
            <a:endParaRPr/>
          </a:p>
        </p:txBody>
      </p:sp>
      <p:sp>
        <p:nvSpPr>
          <p:cNvPr id="80" name="Google Shape;80;p16"/>
          <p:cNvSpPr txBox="1">
            <a:spLocks noGrp="1"/>
          </p:cNvSpPr>
          <p:nvPr>
            <p:ph type="body" idx="1"/>
          </p:nvPr>
        </p:nvSpPr>
        <p:spPr>
          <a:xfrm>
            <a:off x="415600" y="1536633"/>
            <a:ext cx="4986800" cy="5166800"/>
          </a:xfrm>
          <a:prstGeom prst="rect">
            <a:avLst/>
          </a:prstGeom>
        </p:spPr>
        <p:txBody>
          <a:bodyPr spcFirstLastPara="1" vert="horz" wrap="square" lIns="121900" tIns="121900" rIns="121900" bIns="121900" rtlCol="0" anchor="t" anchorCtr="0">
            <a:noAutofit/>
          </a:bodyPr>
          <a:lstStyle/>
          <a:p>
            <a:pPr>
              <a:buClr>
                <a:srgbClr val="FFFFFF"/>
              </a:buClr>
            </a:pPr>
            <a:r>
              <a:rPr lang="en">
                <a:solidFill>
                  <a:srgbClr val="FFFFFF"/>
                </a:solidFill>
              </a:rPr>
              <a:t>A clinical description of a patient with:</a:t>
            </a:r>
            <a:endParaRPr>
              <a:solidFill>
                <a:srgbClr val="FFFFFF"/>
              </a:solidFill>
            </a:endParaRPr>
          </a:p>
          <a:p>
            <a:pPr lvl="1">
              <a:spcBef>
                <a:spcPts val="0"/>
              </a:spcBef>
              <a:buClr>
                <a:srgbClr val="FFFFFF"/>
              </a:buClr>
            </a:pPr>
            <a:r>
              <a:rPr lang="en">
                <a:solidFill>
                  <a:srgbClr val="FFFFFF"/>
                </a:solidFill>
              </a:rPr>
              <a:t>developmental delay or neurological regression, </a:t>
            </a:r>
            <a:endParaRPr>
              <a:solidFill>
                <a:srgbClr val="FFFFFF"/>
              </a:solidFill>
            </a:endParaRPr>
          </a:p>
          <a:p>
            <a:pPr lvl="1">
              <a:spcBef>
                <a:spcPts val="0"/>
              </a:spcBef>
              <a:buClr>
                <a:srgbClr val="FFFFFF"/>
              </a:buClr>
            </a:pPr>
            <a:r>
              <a:rPr lang="en">
                <a:solidFill>
                  <a:srgbClr val="FFFFFF"/>
                </a:solidFill>
              </a:rPr>
              <a:t>typical findings on brain MRI</a:t>
            </a:r>
            <a:endParaRPr>
              <a:solidFill>
                <a:srgbClr val="FFFFFF"/>
              </a:solidFill>
            </a:endParaRPr>
          </a:p>
          <a:p>
            <a:pPr lvl="1">
              <a:spcBef>
                <a:spcPts val="0"/>
              </a:spcBef>
              <a:buClr>
                <a:srgbClr val="FFFFFF"/>
              </a:buClr>
            </a:pPr>
            <a:r>
              <a:rPr lang="en">
                <a:solidFill>
                  <a:srgbClr val="FFFFFF"/>
                </a:solidFill>
              </a:rPr>
              <a:t>Genetic or biochemical evidence of mitochondrial disease</a:t>
            </a:r>
            <a:endParaRPr>
              <a:solidFill>
                <a:srgbClr val="FFFFFF"/>
              </a:solidFill>
            </a:endParaRPr>
          </a:p>
          <a:p>
            <a:pPr>
              <a:buClr>
                <a:srgbClr val="FFFFFF"/>
              </a:buClr>
            </a:pPr>
            <a:r>
              <a:rPr lang="en">
                <a:solidFill>
                  <a:srgbClr val="FFFFFF"/>
                </a:solidFill>
              </a:rPr>
              <a:t>At least 75 different genetic etiologies both nuclear and mtDNA</a:t>
            </a:r>
            <a:endParaRPr>
              <a:solidFill>
                <a:srgbClr val="FFFFFF"/>
              </a:solidFill>
            </a:endParaRPr>
          </a:p>
          <a:p>
            <a:pPr>
              <a:buClr>
                <a:srgbClr val="FFFFFF"/>
              </a:buClr>
            </a:pPr>
            <a:r>
              <a:rPr lang="en">
                <a:solidFill>
                  <a:srgbClr val="FFFFFF"/>
                </a:solidFill>
              </a:rPr>
              <a:t>Typically with onset in early childhood and progression </a:t>
            </a:r>
            <a:endParaRPr>
              <a:solidFill>
                <a:srgbClr val="FFFFFF"/>
              </a:solidFill>
            </a:endParaRPr>
          </a:p>
        </p:txBody>
      </p:sp>
      <p:pic>
        <p:nvPicPr>
          <p:cNvPr id="81" name="Google Shape;81;p16"/>
          <p:cNvPicPr preferRelativeResize="0"/>
          <p:nvPr/>
        </p:nvPicPr>
        <p:blipFill>
          <a:blip r:embed="rId3">
            <a:alphaModFix/>
          </a:blip>
          <a:stretch>
            <a:fillRect/>
          </a:stretch>
        </p:blipFill>
        <p:spPr>
          <a:xfrm>
            <a:off x="5488194" y="1"/>
            <a:ext cx="6703813" cy="68580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0" y="228567"/>
            <a:ext cx="11676800" cy="763600"/>
          </a:xfrm>
          <a:prstGeom prst="rect">
            <a:avLst/>
          </a:prstGeom>
        </p:spPr>
        <p:txBody>
          <a:bodyPr spcFirstLastPara="1" vert="horz" wrap="square" lIns="121900" tIns="121900" rIns="121900" bIns="121900" rtlCol="0" anchor="t" anchorCtr="0">
            <a:noAutofit/>
          </a:bodyPr>
          <a:lstStyle/>
          <a:p>
            <a:r>
              <a:rPr lang="en" dirty="0"/>
              <a:t>Leigh-like MRI appearance</a:t>
            </a:r>
            <a:endParaRPr dirty="0"/>
          </a:p>
        </p:txBody>
      </p:sp>
      <p:sp>
        <p:nvSpPr>
          <p:cNvPr id="87" name="Google Shape;87;p17"/>
          <p:cNvSpPr txBox="1">
            <a:spLocks noGrp="1"/>
          </p:cNvSpPr>
          <p:nvPr>
            <p:ph type="body" idx="1"/>
          </p:nvPr>
        </p:nvSpPr>
        <p:spPr>
          <a:xfrm>
            <a:off x="0" y="1023013"/>
            <a:ext cx="6805471" cy="5092800"/>
          </a:xfrm>
          <a:prstGeom prst="rect">
            <a:avLst/>
          </a:prstGeom>
        </p:spPr>
        <p:txBody>
          <a:bodyPr spcFirstLastPara="1" vert="horz" wrap="square" lIns="121900" tIns="121900" rIns="121900" bIns="121900" rtlCol="0" anchor="t" anchorCtr="0">
            <a:noAutofit/>
          </a:bodyPr>
          <a:lstStyle/>
          <a:p>
            <a:r>
              <a:rPr lang="en" b="1" dirty="0"/>
              <a:t>Symmetrical high T2 signal</a:t>
            </a:r>
            <a:r>
              <a:rPr lang="en" dirty="0"/>
              <a:t> in energy-intensive regions:</a:t>
            </a:r>
            <a:endParaRPr dirty="0"/>
          </a:p>
          <a:p>
            <a:pPr lvl="1">
              <a:spcBef>
                <a:spcPts val="0"/>
              </a:spcBef>
            </a:pPr>
            <a:r>
              <a:rPr lang="en" dirty="0"/>
              <a:t>Brainstem</a:t>
            </a:r>
            <a:endParaRPr dirty="0"/>
          </a:p>
          <a:p>
            <a:pPr lvl="1">
              <a:spcBef>
                <a:spcPts val="0"/>
              </a:spcBef>
            </a:pPr>
            <a:r>
              <a:rPr lang="en" dirty="0"/>
              <a:t>Periaqueductal gray</a:t>
            </a:r>
            <a:endParaRPr dirty="0"/>
          </a:p>
          <a:p>
            <a:pPr lvl="1">
              <a:spcBef>
                <a:spcPts val="0"/>
              </a:spcBef>
            </a:pPr>
            <a:r>
              <a:rPr lang="en" dirty="0"/>
              <a:t>Medulla </a:t>
            </a:r>
            <a:endParaRPr dirty="0"/>
          </a:p>
          <a:p>
            <a:pPr lvl="1">
              <a:spcBef>
                <a:spcPts val="0"/>
              </a:spcBef>
            </a:pPr>
            <a:r>
              <a:rPr lang="en" dirty="0"/>
              <a:t>Midbrain</a:t>
            </a:r>
            <a:endParaRPr dirty="0"/>
          </a:p>
          <a:p>
            <a:pPr lvl="1">
              <a:spcBef>
                <a:spcPts val="0"/>
              </a:spcBef>
            </a:pPr>
            <a:r>
              <a:rPr lang="en" b="1" dirty="0"/>
              <a:t>Basal ganglia</a:t>
            </a:r>
            <a:endParaRPr b="1" dirty="0"/>
          </a:p>
          <a:p>
            <a:pPr lvl="1">
              <a:spcBef>
                <a:spcPts val="0"/>
              </a:spcBef>
            </a:pPr>
            <a:r>
              <a:rPr lang="en" dirty="0"/>
              <a:t>Dentate nuclei</a:t>
            </a:r>
            <a:endParaRPr dirty="0"/>
          </a:p>
          <a:p>
            <a:pPr>
              <a:lnSpc>
                <a:spcPct val="115000"/>
              </a:lnSpc>
            </a:pPr>
            <a:r>
              <a:rPr lang="en" dirty="0"/>
              <a:t>MRI can help to guide management</a:t>
            </a:r>
            <a:endParaRPr dirty="0"/>
          </a:p>
          <a:p>
            <a:pPr>
              <a:lnSpc>
                <a:spcPct val="115000"/>
              </a:lnSpc>
            </a:pPr>
            <a:r>
              <a:rPr lang="en" dirty="0"/>
              <a:t>MRS, if available, may show elevated lactate</a:t>
            </a:r>
            <a:endParaRPr dirty="0"/>
          </a:p>
        </p:txBody>
      </p:sp>
      <p:pic>
        <p:nvPicPr>
          <p:cNvPr id="88" name="Google Shape;88;p17"/>
          <p:cNvPicPr preferRelativeResize="0"/>
          <p:nvPr/>
        </p:nvPicPr>
        <p:blipFill>
          <a:blip r:embed="rId3">
            <a:alphaModFix/>
          </a:blip>
          <a:stretch>
            <a:fillRect/>
          </a:stretch>
        </p:blipFill>
        <p:spPr>
          <a:xfrm>
            <a:off x="6858000" y="0"/>
            <a:ext cx="5334000" cy="6858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281333" y="0"/>
            <a:ext cx="11130000" cy="1107667"/>
          </a:xfrm>
          <a:prstGeom prst="rect">
            <a:avLst/>
          </a:prstGeom>
        </p:spPr>
        <p:txBody>
          <a:bodyPr spcFirstLastPara="1" vert="horz" wrap="square" lIns="121900" tIns="121900" rIns="121900" bIns="121900" rtlCol="0" anchor="t" anchorCtr="0">
            <a:noAutofit/>
          </a:bodyPr>
          <a:lstStyle/>
          <a:p>
            <a:r>
              <a:rPr lang="en" dirty="0"/>
              <a:t>LS Clinical Features</a:t>
            </a:r>
            <a:endParaRPr dirty="0"/>
          </a:p>
        </p:txBody>
      </p:sp>
      <p:sp>
        <p:nvSpPr>
          <p:cNvPr id="94" name="Google Shape;94;p18"/>
          <p:cNvSpPr txBox="1">
            <a:spLocks noGrp="1"/>
          </p:cNvSpPr>
          <p:nvPr>
            <p:ph type="body" idx="1"/>
          </p:nvPr>
        </p:nvSpPr>
        <p:spPr>
          <a:xfrm>
            <a:off x="0" y="968875"/>
            <a:ext cx="7175122" cy="5452725"/>
          </a:xfrm>
          <a:prstGeom prst="rect">
            <a:avLst/>
          </a:prstGeom>
        </p:spPr>
        <p:txBody>
          <a:bodyPr spcFirstLastPara="1" vert="horz" wrap="square" lIns="121900" tIns="121900" rIns="121900" bIns="121900" rtlCol="0" anchor="t" anchorCtr="0">
            <a:noAutofit/>
          </a:bodyPr>
          <a:lstStyle/>
          <a:p>
            <a:r>
              <a:rPr lang="en" dirty="0"/>
              <a:t>Typical onset in the first 2 years of life (rarely up to adulthood)</a:t>
            </a:r>
            <a:endParaRPr dirty="0"/>
          </a:p>
          <a:p>
            <a:r>
              <a:rPr lang="en" dirty="0"/>
              <a:t>Progressive and fatal disease, but sometimes very slow progression (especially if late-onset)</a:t>
            </a:r>
            <a:endParaRPr dirty="0"/>
          </a:p>
          <a:p>
            <a:r>
              <a:rPr lang="en" dirty="0"/>
              <a:t>Neurological symptoms - developmental delay, hypotonia, dystonia, ataxia, seizures, hyperreflexia, apnea, dysphagia</a:t>
            </a:r>
            <a:endParaRPr dirty="0"/>
          </a:p>
          <a:p>
            <a:r>
              <a:rPr lang="en" dirty="0"/>
              <a:t>Ocular symptoms - ptosis, ophthalmoplegia, optic atrophy</a:t>
            </a:r>
            <a:endParaRPr dirty="0"/>
          </a:p>
          <a:p>
            <a:r>
              <a:rPr lang="en" dirty="0"/>
              <a:t>Regression with infectious illnesses</a:t>
            </a:r>
            <a:endParaRPr dirty="0"/>
          </a:p>
        </p:txBody>
      </p:sp>
      <p:pic>
        <p:nvPicPr>
          <p:cNvPr id="95" name="Google Shape;95;p18"/>
          <p:cNvPicPr preferRelativeResize="0"/>
          <p:nvPr/>
        </p:nvPicPr>
        <p:blipFill rotWithShape="1">
          <a:blip r:embed="rId3">
            <a:alphaModFix/>
          </a:blip>
          <a:srcRect l="18003" t="-980" r="26239" b="979"/>
          <a:stretch/>
        </p:blipFill>
        <p:spPr>
          <a:xfrm>
            <a:off x="6961467" y="-67133"/>
            <a:ext cx="5230535" cy="6925133"/>
          </a:xfrm>
          <a:prstGeom prst="rect">
            <a:avLst/>
          </a:prstGeom>
          <a:noFill/>
          <a:ln>
            <a:noFill/>
          </a:ln>
        </p:spPr>
      </p:pic>
      <p:sp>
        <p:nvSpPr>
          <p:cNvPr id="96" name="Google Shape;96;p18"/>
          <p:cNvSpPr txBox="1"/>
          <p:nvPr/>
        </p:nvSpPr>
        <p:spPr>
          <a:xfrm>
            <a:off x="10681600" y="6421600"/>
            <a:ext cx="1510400" cy="436400"/>
          </a:xfrm>
          <a:prstGeom prst="rect">
            <a:avLst/>
          </a:prstGeom>
          <a:noFill/>
          <a:ln>
            <a:noFill/>
          </a:ln>
        </p:spPr>
        <p:txBody>
          <a:bodyPr spcFirstLastPara="1" wrap="square" lIns="121900" tIns="121900" rIns="121900" bIns="121900" anchor="t" anchorCtr="0">
            <a:noAutofit/>
          </a:bodyPr>
          <a:lstStyle/>
          <a:p>
            <a:r>
              <a:rPr lang="en" sz="2400"/>
              <a:t>Mirror.co.uk</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1" y="1029549"/>
            <a:ext cx="12192001" cy="5828435"/>
          </a:xfrm>
          <a:prstGeom prst="rect">
            <a:avLst/>
          </a:prstGeom>
          <a:noFill/>
          <a:ln>
            <a:noFill/>
          </a:ln>
        </p:spPr>
      </p:pic>
      <p:sp>
        <p:nvSpPr>
          <p:cNvPr id="102" name="Google Shape;102;p19"/>
          <p:cNvSpPr txBox="1"/>
          <p:nvPr/>
        </p:nvSpPr>
        <p:spPr>
          <a:xfrm>
            <a:off x="8933600" y="6377200"/>
            <a:ext cx="3258400" cy="480800"/>
          </a:xfrm>
          <a:prstGeom prst="rect">
            <a:avLst/>
          </a:prstGeom>
          <a:noFill/>
          <a:ln>
            <a:noFill/>
          </a:ln>
        </p:spPr>
        <p:txBody>
          <a:bodyPr spcFirstLastPara="1" wrap="square" lIns="121900" tIns="121900" rIns="121900" bIns="121900" anchor="t" anchorCtr="0">
            <a:noAutofit/>
          </a:bodyPr>
          <a:lstStyle/>
          <a:p>
            <a:r>
              <a:rPr lang="en" sz="2400"/>
              <a:t>Lake et al Ann Neurol 2015</a:t>
            </a:r>
            <a:endParaRPr sz="2400"/>
          </a:p>
        </p:txBody>
      </p:sp>
      <p:sp>
        <p:nvSpPr>
          <p:cNvPr id="103" name="Google Shape;103;p19"/>
          <p:cNvSpPr txBox="1">
            <a:spLocks noGrp="1"/>
          </p:cNvSpPr>
          <p:nvPr>
            <p:ph type="title"/>
          </p:nvPr>
        </p:nvSpPr>
        <p:spPr>
          <a:xfrm>
            <a:off x="147100" y="145833"/>
            <a:ext cx="11360800" cy="763600"/>
          </a:xfrm>
          <a:prstGeom prst="rect">
            <a:avLst/>
          </a:prstGeom>
        </p:spPr>
        <p:txBody>
          <a:bodyPr spcFirstLastPara="1" vert="horz" wrap="square" lIns="121900" tIns="121900" rIns="121900" bIns="121900" rtlCol="0" anchor="t" anchorCtr="0">
            <a:noAutofit/>
          </a:bodyPr>
          <a:lstStyle/>
          <a:p>
            <a:r>
              <a:rPr lang="en" dirty="0">
                <a:solidFill>
                  <a:schemeClr val="accent5"/>
                </a:solidFill>
              </a:rPr>
              <a:t>Known genetic etiologies of Leigh Syndrome</a:t>
            </a:r>
            <a:endParaRPr dirty="0">
              <a:solidFill>
                <a:schemeClr val="accent5"/>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1727251" y="0"/>
            <a:ext cx="7593523" cy="6857997"/>
          </a:xfrm>
          <a:prstGeom prst="rect">
            <a:avLst/>
          </a:prstGeom>
          <a:noFill/>
          <a:ln>
            <a:noFill/>
          </a:ln>
        </p:spPr>
      </p:pic>
      <p:sp>
        <p:nvSpPr>
          <p:cNvPr id="109" name="Google Shape;109;p20"/>
          <p:cNvSpPr txBox="1"/>
          <p:nvPr/>
        </p:nvSpPr>
        <p:spPr>
          <a:xfrm>
            <a:off x="9937162" y="4128977"/>
            <a:ext cx="2068000" cy="1098800"/>
          </a:xfrm>
          <a:prstGeom prst="rect">
            <a:avLst/>
          </a:prstGeom>
          <a:noFill/>
          <a:ln>
            <a:noFill/>
          </a:ln>
        </p:spPr>
        <p:txBody>
          <a:bodyPr spcFirstLastPara="1" wrap="square" lIns="121900" tIns="121900" rIns="121900" bIns="121900" anchor="t" anchorCtr="0">
            <a:noAutofit/>
          </a:bodyPr>
          <a:lstStyle/>
          <a:p>
            <a:r>
              <a:rPr lang="en" sz="2400" dirty="0">
                <a:solidFill>
                  <a:schemeClr val="accent5"/>
                </a:solidFill>
              </a:rPr>
              <a:t>Lake et al Ann Neurol 2015</a:t>
            </a:r>
            <a:endParaRPr sz="2400" dirty="0">
              <a:solidFill>
                <a:schemeClr val="accent5"/>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778213" y="862775"/>
            <a:ext cx="4519200" cy="1148000"/>
          </a:xfrm>
          <a:prstGeom prst="rect">
            <a:avLst/>
          </a:prstGeom>
        </p:spPr>
        <p:txBody>
          <a:bodyPr spcFirstLastPara="1" vert="horz" wrap="square" lIns="121900" tIns="121900" rIns="121900" bIns="121900" rtlCol="0" anchor="ctr" anchorCtr="0">
            <a:noAutofit/>
          </a:bodyPr>
          <a:lstStyle/>
          <a:p>
            <a:r>
              <a:rPr lang="en" dirty="0">
                <a:solidFill>
                  <a:schemeClr val="accent5"/>
                </a:solidFill>
              </a:rPr>
              <a:t>mtDNA </a:t>
            </a:r>
            <a:endParaRPr dirty="0">
              <a:solidFill>
                <a:schemeClr val="accent5"/>
              </a:solidFill>
            </a:endParaRPr>
          </a:p>
          <a:p>
            <a:r>
              <a:rPr lang="en" dirty="0">
                <a:solidFill>
                  <a:schemeClr val="accent5"/>
                </a:solidFill>
              </a:rPr>
              <a:t>mutations</a:t>
            </a:r>
            <a:endParaRPr dirty="0">
              <a:solidFill>
                <a:schemeClr val="accent5"/>
              </a:solidFill>
            </a:endParaRPr>
          </a:p>
        </p:txBody>
      </p:sp>
      <p:pic>
        <p:nvPicPr>
          <p:cNvPr id="115" name="Google Shape;115;p21"/>
          <p:cNvPicPr preferRelativeResize="0"/>
          <p:nvPr/>
        </p:nvPicPr>
        <p:blipFill>
          <a:blip r:embed="rId3">
            <a:alphaModFix/>
          </a:blip>
          <a:stretch>
            <a:fillRect/>
          </a:stretch>
        </p:blipFill>
        <p:spPr>
          <a:xfrm>
            <a:off x="6767454" y="394501"/>
            <a:ext cx="4567733" cy="4458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0584" y="58366"/>
            <a:ext cx="6460449" cy="1384934"/>
          </a:xfrm>
          <a:prstGeom prst="rect">
            <a:avLst/>
          </a:prstGeom>
        </p:spPr>
        <p:txBody>
          <a:bodyPr spcFirstLastPara="1" vert="horz" wrap="square" lIns="121900" tIns="121900" rIns="121900" bIns="121900" rtlCol="0" anchor="t" anchorCtr="0">
            <a:noAutofit/>
          </a:bodyPr>
          <a:lstStyle/>
          <a:p>
            <a:r>
              <a:rPr lang="en" dirty="0"/>
              <a:t>8993 mutations (</a:t>
            </a:r>
            <a:r>
              <a:rPr lang="en" i="1" dirty="0"/>
              <a:t>ATP6)</a:t>
            </a:r>
            <a:endParaRPr i="1" dirty="0"/>
          </a:p>
        </p:txBody>
      </p:sp>
      <p:sp>
        <p:nvSpPr>
          <p:cNvPr id="121" name="Google Shape;121;p22"/>
          <p:cNvSpPr txBox="1">
            <a:spLocks noGrp="1"/>
          </p:cNvSpPr>
          <p:nvPr>
            <p:ph type="body" idx="1"/>
          </p:nvPr>
        </p:nvSpPr>
        <p:spPr>
          <a:xfrm>
            <a:off x="167315" y="928667"/>
            <a:ext cx="7202360" cy="4900000"/>
          </a:xfrm>
          <a:prstGeom prst="rect">
            <a:avLst/>
          </a:prstGeom>
        </p:spPr>
        <p:txBody>
          <a:bodyPr spcFirstLastPara="1" vert="horz" wrap="square" lIns="121900" tIns="121900" rIns="121900" bIns="121900" rtlCol="0" anchor="t" anchorCtr="0">
            <a:noAutofit/>
          </a:bodyPr>
          <a:lstStyle/>
          <a:p>
            <a:r>
              <a:rPr lang="en" dirty="0"/>
              <a:t>For the more common T&gt;G mutation: </a:t>
            </a:r>
            <a:endParaRPr dirty="0"/>
          </a:p>
          <a:p>
            <a:pPr lvl="1">
              <a:spcBef>
                <a:spcPts val="0"/>
              </a:spcBef>
            </a:pPr>
            <a:r>
              <a:rPr lang="en" dirty="0"/>
              <a:t>High </a:t>
            </a:r>
            <a:r>
              <a:rPr lang="en" dirty="0" err="1"/>
              <a:t>heteroplasmy</a:t>
            </a:r>
            <a:r>
              <a:rPr lang="en" dirty="0"/>
              <a:t> may cause Leigh syndrome</a:t>
            </a:r>
            <a:endParaRPr dirty="0"/>
          </a:p>
          <a:p>
            <a:pPr lvl="1">
              <a:spcBef>
                <a:spcPts val="0"/>
              </a:spcBef>
            </a:pPr>
            <a:r>
              <a:rPr lang="en" dirty="0"/>
              <a:t>Low </a:t>
            </a:r>
            <a:r>
              <a:rPr lang="en" dirty="0" err="1"/>
              <a:t>heteroplasmy</a:t>
            </a:r>
            <a:r>
              <a:rPr lang="en" dirty="0"/>
              <a:t> - likely asymptomatic</a:t>
            </a:r>
            <a:endParaRPr dirty="0"/>
          </a:p>
          <a:p>
            <a:pPr lvl="1">
              <a:spcBef>
                <a:spcPts val="0"/>
              </a:spcBef>
            </a:pPr>
            <a:r>
              <a:rPr lang="en" dirty="0">
                <a:solidFill>
                  <a:schemeClr val="tx2"/>
                </a:solidFill>
              </a:rPr>
              <a:t>Moderate heteroplasmy may cause NARP</a:t>
            </a:r>
          </a:p>
          <a:p>
            <a:pPr lvl="1">
              <a:spcBef>
                <a:spcPts val="0"/>
              </a:spcBef>
            </a:pPr>
            <a:endParaRPr dirty="0">
              <a:solidFill>
                <a:schemeClr val="tx2"/>
              </a:solidFill>
            </a:endParaRPr>
          </a:p>
          <a:p>
            <a:r>
              <a:rPr lang="en" dirty="0">
                <a:solidFill>
                  <a:srgbClr val="C00000"/>
                </a:solidFill>
              </a:rPr>
              <a:t>The </a:t>
            </a:r>
            <a:r>
              <a:rPr lang="en" b="1" dirty="0">
                <a:solidFill>
                  <a:srgbClr val="C00000"/>
                </a:solidFill>
              </a:rPr>
              <a:t>T&gt;C mutation is less likely to cause disease at a given level of heteroplasmy</a:t>
            </a:r>
          </a:p>
          <a:p>
            <a:endParaRPr b="1" dirty="0" err="1">
              <a:solidFill>
                <a:srgbClr val="C00000"/>
              </a:solidFill>
            </a:endParaRPr>
          </a:p>
          <a:p>
            <a:r>
              <a:rPr lang="en" dirty="0"/>
              <a:t>This mutation has the best characterized </a:t>
            </a:r>
            <a:r>
              <a:rPr lang="en" dirty="0" err="1"/>
              <a:t>heteroplasmy</a:t>
            </a:r>
            <a:r>
              <a:rPr lang="en" dirty="0"/>
              <a:t>-phenotype correlation of any </a:t>
            </a:r>
            <a:r>
              <a:rPr lang="en" dirty="0" err="1"/>
              <a:t>mtDNA</a:t>
            </a:r>
            <a:r>
              <a:rPr lang="en" dirty="0"/>
              <a:t> mutation</a:t>
            </a:r>
            <a:endParaRPr dirty="0"/>
          </a:p>
        </p:txBody>
      </p:sp>
      <p:pic>
        <p:nvPicPr>
          <p:cNvPr id="122" name="Google Shape;122;p22"/>
          <p:cNvPicPr preferRelativeResize="0"/>
          <p:nvPr/>
        </p:nvPicPr>
        <p:blipFill rotWithShape="1">
          <a:blip r:embed="rId3">
            <a:alphaModFix/>
          </a:blip>
          <a:srcRect r="50114"/>
          <a:stretch/>
        </p:blipFill>
        <p:spPr>
          <a:xfrm>
            <a:off x="7518067" y="0"/>
            <a:ext cx="4673933" cy="3378667"/>
          </a:xfrm>
          <a:prstGeom prst="rect">
            <a:avLst/>
          </a:prstGeom>
          <a:noFill/>
          <a:ln>
            <a:noFill/>
          </a:ln>
        </p:spPr>
      </p:pic>
      <p:pic>
        <p:nvPicPr>
          <p:cNvPr id="123" name="Google Shape;123;p22"/>
          <p:cNvPicPr preferRelativeResize="0"/>
          <p:nvPr/>
        </p:nvPicPr>
        <p:blipFill rotWithShape="1">
          <a:blip r:embed="rId3">
            <a:alphaModFix/>
          </a:blip>
          <a:srcRect l="50114"/>
          <a:stretch/>
        </p:blipFill>
        <p:spPr>
          <a:xfrm>
            <a:off x="7518067" y="3479333"/>
            <a:ext cx="4673933" cy="3378667"/>
          </a:xfrm>
          <a:prstGeom prst="rect">
            <a:avLst/>
          </a:prstGeom>
          <a:noFill/>
          <a:ln>
            <a:noFill/>
          </a:ln>
        </p:spPr>
      </p:pic>
      <p:sp>
        <p:nvSpPr>
          <p:cNvPr id="124" name="Google Shape;124;p22"/>
          <p:cNvSpPr txBox="1"/>
          <p:nvPr/>
        </p:nvSpPr>
        <p:spPr>
          <a:xfrm>
            <a:off x="10102400" y="3479333"/>
            <a:ext cx="3568800" cy="290800"/>
          </a:xfrm>
          <a:prstGeom prst="rect">
            <a:avLst/>
          </a:prstGeom>
          <a:noFill/>
          <a:ln>
            <a:noFill/>
          </a:ln>
        </p:spPr>
        <p:txBody>
          <a:bodyPr spcFirstLastPara="1" wrap="square" lIns="121900" tIns="121900" rIns="121900" bIns="121900" anchor="t" anchorCtr="0">
            <a:noAutofit/>
          </a:bodyPr>
          <a:lstStyle/>
          <a:p>
            <a:r>
              <a:rPr lang="en" sz="1600">
                <a:solidFill>
                  <a:srgbClr val="303030"/>
                </a:solidFill>
                <a:highlight>
                  <a:srgbClr val="FFFFFF"/>
                </a:highlight>
                <a:latin typeface="Times New Roman"/>
                <a:ea typeface="Times New Roman"/>
                <a:cs typeface="Times New Roman"/>
                <a:sym typeface="Times New Roman"/>
              </a:rPr>
              <a:t>White et al AJHG 1999</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182880" y="108950"/>
            <a:ext cx="7402320" cy="1248017"/>
          </a:xfrm>
          <a:prstGeom prst="rect">
            <a:avLst/>
          </a:prstGeom>
        </p:spPr>
        <p:txBody>
          <a:bodyPr spcFirstLastPara="1" vert="horz" wrap="square" lIns="121900" tIns="121900" rIns="121900" bIns="121900" rtlCol="0" anchor="t" anchorCtr="0">
            <a:noAutofit/>
          </a:bodyPr>
          <a:lstStyle/>
          <a:p>
            <a:r>
              <a:rPr lang="en" dirty="0">
                <a:solidFill>
                  <a:schemeClr val="accent5"/>
                </a:solidFill>
              </a:rPr>
              <a:t>MELAS - presentation</a:t>
            </a:r>
            <a:endParaRPr dirty="0">
              <a:solidFill>
                <a:schemeClr val="accent5"/>
              </a:solidFill>
            </a:endParaRPr>
          </a:p>
        </p:txBody>
      </p:sp>
      <p:sp>
        <p:nvSpPr>
          <p:cNvPr id="138" name="Google Shape;138;p24"/>
          <p:cNvSpPr txBox="1">
            <a:spLocks noGrp="1"/>
          </p:cNvSpPr>
          <p:nvPr>
            <p:ph type="body" idx="1"/>
          </p:nvPr>
        </p:nvSpPr>
        <p:spPr>
          <a:xfrm>
            <a:off x="105059" y="937746"/>
            <a:ext cx="7595356" cy="5730087"/>
          </a:xfrm>
          <a:prstGeom prst="rect">
            <a:avLst/>
          </a:prstGeom>
        </p:spPr>
        <p:txBody>
          <a:bodyPr spcFirstLastPara="1" vert="horz" wrap="square" lIns="121900" tIns="121900" rIns="121900" bIns="121900" rtlCol="0" anchor="t" anchorCtr="0">
            <a:noAutofit/>
          </a:bodyPr>
          <a:lstStyle/>
          <a:p>
            <a:r>
              <a:rPr lang="en" u="sng" dirty="0"/>
              <a:t>M</a:t>
            </a:r>
            <a:r>
              <a:rPr lang="en" dirty="0"/>
              <a:t>itochondrial </a:t>
            </a:r>
            <a:r>
              <a:rPr lang="en" u="sng" dirty="0"/>
              <a:t>e</a:t>
            </a:r>
            <a:r>
              <a:rPr lang="en" dirty="0"/>
              <a:t>ncephalomyopathy, </a:t>
            </a:r>
            <a:r>
              <a:rPr lang="en" u="sng" dirty="0"/>
              <a:t>l</a:t>
            </a:r>
            <a:r>
              <a:rPr lang="en" dirty="0"/>
              <a:t>actic </a:t>
            </a:r>
            <a:r>
              <a:rPr lang="en" u="sng" dirty="0"/>
              <a:t>a</a:t>
            </a:r>
            <a:r>
              <a:rPr lang="en" dirty="0"/>
              <a:t>cidosis and </a:t>
            </a:r>
            <a:r>
              <a:rPr lang="en" u="sng" dirty="0"/>
              <a:t>s</a:t>
            </a:r>
            <a:r>
              <a:rPr lang="en" dirty="0"/>
              <a:t>troke like episodes</a:t>
            </a:r>
            <a:endParaRPr dirty="0"/>
          </a:p>
          <a:p>
            <a:r>
              <a:rPr lang="en" dirty="0"/>
              <a:t>80% of patients have </a:t>
            </a:r>
            <a:r>
              <a:rPr lang="en" b="1" dirty="0"/>
              <a:t>m.3243A&gt;G</a:t>
            </a:r>
            <a:r>
              <a:rPr lang="en" dirty="0"/>
              <a:t> in tRNA Leu</a:t>
            </a:r>
            <a:endParaRPr dirty="0"/>
          </a:p>
          <a:p>
            <a:r>
              <a:rPr lang="en" dirty="0"/>
              <a:t>Typical onset in childhood w/ normal early development </a:t>
            </a:r>
            <a:r>
              <a:rPr lang="en" dirty="0">
                <a:sym typeface="Wingdings" panose="05000000000000000000" pitchFamily="2" charset="2"/>
              </a:rPr>
              <a:t></a:t>
            </a:r>
            <a:r>
              <a:rPr lang="en" dirty="0"/>
              <a:t> headaches, poor weight gain, short stature, exercise intolerance &amp; weakness</a:t>
            </a:r>
            <a:endParaRPr dirty="0"/>
          </a:p>
          <a:p>
            <a:r>
              <a:rPr lang="en" dirty="0"/>
              <a:t>Seizures, hearing loss</a:t>
            </a:r>
            <a:endParaRPr dirty="0"/>
          </a:p>
          <a:p>
            <a:r>
              <a:rPr lang="en" dirty="0"/>
              <a:t>Cardiomyopathy and arrhythmia</a:t>
            </a:r>
            <a:endParaRPr dirty="0"/>
          </a:p>
          <a:p>
            <a:r>
              <a:rPr lang="en" b="1" dirty="0"/>
              <a:t>Diabetes, </a:t>
            </a:r>
            <a:r>
              <a:rPr lang="en" dirty="0"/>
              <a:t>renal disease</a:t>
            </a:r>
            <a:endParaRPr dirty="0"/>
          </a:p>
          <a:p>
            <a:r>
              <a:rPr lang="en" b="1" dirty="0"/>
              <a:t>Stroke like episodes</a:t>
            </a:r>
            <a:r>
              <a:rPr lang="en" dirty="0"/>
              <a:t> - transient hemiparesis, vision loss (only 15% in childhood)</a:t>
            </a:r>
            <a:endParaRPr dirty="0"/>
          </a:p>
          <a:p>
            <a:pPr marL="0" indent="0">
              <a:spcBef>
                <a:spcPts val="2133"/>
              </a:spcBef>
              <a:spcAft>
                <a:spcPts val="2133"/>
              </a:spcAft>
              <a:buNone/>
            </a:pPr>
            <a:endParaRPr dirty="0"/>
          </a:p>
        </p:txBody>
      </p:sp>
      <p:pic>
        <p:nvPicPr>
          <p:cNvPr id="139" name="Google Shape;139;p24"/>
          <p:cNvPicPr preferRelativeResize="0"/>
          <p:nvPr/>
        </p:nvPicPr>
        <p:blipFill rotWithShape="1">
          <a:blip r:embed="rId3">
            <a:alphaModFix/>
          </a:blip>
          <a:srcRect l="24933" r="26492"/>
          <a:stretch/>
        </p:blipFill>
        <p:spPr>
          <a:xfrm>
            <a:off x="7750534" y="0"/>
            <a:ext cx="4441465" cy="685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97277" y="93386"/>
            <a:ext cx="11679123" cy="1263581"/>
          </a:xfrm>
          <a:prstGeom prst="rect">
            <a:avLst/>
          </a:prstGeom>
        </p:spPr>
        <p:txBody>
          <a:bodyPr spcFirstLastPara="1" vert="horz" wrap="square" lIns="121900" tIns="121900" rIns="121900" bIns="121900" rtlCol="0" anchor="t" anchorCtr="0">
            <a:noAutofit/>
          </a:bodyPr>
          <a:lstStyle/>
          <a:p>
            <a:r>
              <a:rPr lang="en" dirty="0">
                <a:solidFill>
                  <a:schemeClr val="accent5"/>
                </a:solidFill>
              </a:rPr>
              <a:t>MELAS - testing and evaluation</a:t>
            </a:r>
            <a:endParaRPr dirty="0">
              <a:solidFill>
                <a:schemeClr val="accent5"/>
              </a:solidFill>
            </a:endParaRPr>
          </a:p>
        </p:txBody>
      </p:sp>
      <p:sp>
        <p:nvSpPr>
          <p:cNvPr id="145" name="Google Shape;145;p25"/>
          <p:cNvSpPr txBox="1">
            <a:spLocks noGrp="1"/>
          </p:cNvSpPr>
          <p:nvPr>
            <p:ph type="body" idx="1"/>
          </p:nvPr>
        </p:nvSpPr>
        <p:spPr>
          <a:xfrm>
            <a:off x="415600" y="1007786"/>
            <a:ext cx="8120400" cy="5084047"/>
          </a:xfrm>
          <a:prstGeom prst="rect">
            <a:avLst/>
          </a:prstGeom>
        </p:spPr>
        <p:txBody>
          <a:bodyPr spcFirstLastPara="1" vert="horz" wrap="square" lIns="121900" tIns="121900" rIns="121900" bIns="121900" rtlCol="0" anchor="t" anchorCtr="0">
            <a:noAutofit/>
          </a:bodyPr>
          <a:lstStyle/>
          <a:p>
            <a:r>
              <a:rPr lang="en" dirty="0"/>
              <a:t>3243 mutation may be at low levels in blood but higher in muscle or other tissue; this is age-dependent</a:t>
            </a:r>
            <a:endParaRPr dirty="0"/>
          </a:p>
          <a:p>
            <a:r>
              <a:rPr lang="en" dirty="0"/>
              <a:t>Muscle biopsy with ragged red fibers</a:t>
            </a:r>
            <a:endParaRPr dirty="0"/>
          </a:p>
          <a:p>
            <a:r>
              <a:rPr lang="en" dirty="0"/>
              <a:t>ETC enzymology with I, III and IV deficiency</a:t>
            </a:r>
            <a:endParaRPr dirty="0"/>
          </a:p>
          <a:p>
            <a:r>
              <a:rPr lang="en" dirty="0"/>
              <a:t>CSF and blood with elevated lactate and alanine</a:t>
            </a:r>
            <a:endParaRPr dirty="0"/>
          </a:p>
          <a:p>
            <a:r>
              <a:rPr lang="en" dirty="0"/>
              <a:t>CSF with elevated protein</a:t>
            </a:r>
            <a:endParaRPr dirty="0"/>
          </a:p>
          <a:p>
            <a:r>
              <a:rPr lang="en" dirty="0"/>
              <a:t>MRI (or CT) with basal ganglia calcifications, white matter changes</a:t>
            </a:r>
            <a:endParaRPr dirty="0"/>
          </a:p>
          <a:p>
            <a:r>
              <a:rPr lang="en" dirty="0"/>
              <a:t>EKG/Echo with cardiomyopathy</a:t>
            </a:r>
            <a:endParaRPr dirty="0"/>
          </a:p>
        </p:txBody>
      </p:sp>
      <p:pic>
        <p:nvPicPr>
          <p:cNvPr id="146" name="Google Shape;146;p25"/>
          <p:cNvPicPr preferRelativeResize="0"/>
          <p:nvPr/>
        </p:nvPicPr>
        <p:blipFill rotWithShape="1">
          <a:blip r:embed="rId3">
            <a:alphaModFix/>
          </a:blip>
          <a:srcRect l="26011" r="31471"/>
          <a:stretch/>
        </p:blipFill>
        <p:spPr>
          <a:xfrm>
            <a:off x="9081867" y="0"/>
            <a:ext cx="3110133"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Diagnosis of pyridoxine responsive seizures</a:t>
            </a:r>
          </a:p>
        </p:txBody>
      </p:sp>
      <p:pic>
        <p:nvPicPr>
          <p:cNvPr id="4" name="Content Placeholder 3"/>
          <p:cNvPicPr>
            <a:picLocks noGrp="1" noChangeAspect="1"/>
          </p:cNvPicPr>
          <p:nvPr>
            <p:ph idx="1"/>
          </p:nvPr>
        </p:nvPicPr>
        <p:blipFill>
          <a:blip r:embed="rId2"/>
          <a:stretch>
            <a:fillRect/>
          </a:stretch>
        </p:blipFill>
        <p:spPr>
          <a:xfrm>
            <a:off x="1905002" y="2605056"/>
            <a:ext cx="3996217" cy="2232025"/>
          </a:xfrm>
          <a:prstGeom prst="rect">
            <a:avLst/>
          </a:prstGeom>
        </p:spPr>
      </p:pic>
      <p:sp>
        <p:nvSpPr>
          <p:cNvPr id="5" name="TextBox 4"/>
          <p:cNvSpPr txBox="1"/>
          <p:nvPr/>
        </p:nvSpPr>
        <p:spPr>
          <a:xfrm>
            <a:off x="1845708" y="2106182"/>
            <a:ext cx="4114800" cy="369332"/>
          </a:xfrm>
          <a:prstGeom prst="rect">
            <a:avLst/>
          </a:prstGeom>
          <a:noFill/>
        </p:spPr>
        <p:txBody>
          <a:bodyPr wrap="square" rtlCol="0">
            <a:spAutoFit/>
          </a:bodyPr>
          <a:lstStyle/>
          <a:p>
            <a:pPr algn="ctr"/>
            <a:r>
              <a:rPr lang="en-US" dirty="0"/>
              <a:t>Prior to treatment with pyridoxine</a:t>
            </a:r>
          </a:p>
        </p:txBody>
      </p:sp>
      <p:pic>
        <p:nvPicPr>
          <p:cNvPr id="6" name="Picture 5"/>
          <p:cNvPicPr>
            <a:picLocks noChangeAspect="1"/>
          </p:cNvPicPr>
          <p:nvPr/>
        </p:nvPicPr>
        <p:blipFill>
          <a:blip r:embed="rId3"/>
          <a:stretch>
            <a:fillRect/>
          </a:stretch>
        </p:blipFill>
        <p:spPr>
          <a:xfrm>
            <a:off x="6324601" y="2681254"/>
            <a:ext cx="3823995" cy="2647684"/>
          </a:xfrm>
          <a:prstGeom prst="rect">
            <a:avLst/>
          </a:prstGeom>
        </p:spPr>
      </p:pic>
      <p:sp>
        <p:nvSpPr>
          <p:cNvPr id="7" name="TextBox 6"/>
          <p:cNvSpPr txBox="1"/>
          <p:nvPr/>
        </p:nvSpPr>
        <p:spPr>
          <a:xfrm>
            <a:off x="6179196" y="2034925"/>
            <a:ext cx="4114800" cy="646331"/>
          </a:xfrm>
          <a:prstGeom prst="rect">
            <a:avLst/>
          </a:prstGeom>
          <a:noFill/>
        </p:spPr>
        <p:txBody>
          <a:bodyPr wrap="square" rtlCol="0">
            <a:spAutoFit/>
          </a:bodyPr>
          <a:lstStyle/>
          <a:p>
            <a:pPr algn="ctr"/>
            <a:r>
              <a:rPr lang="en-US" dirty="0"/>
              <a:t>Three Weeks After Treatment </a:t>
            </a:r>
          </a:p>
          <a:p>
            <a:pPr algn="ctr"/>
            <a:r>
              <a:rPr lang="en-US" dirty="0"/>
              <a:t>(5 mg pyridoxine IM, 2-5 mg oral)</a:t>
            </a:r>
          </a:p>
        </p:txBody>
      </p:sp>
      <p:sp>
        <p:nvSpPr>
          <p:cNvPr id="8" name="TextBox 7"/>
          <p:cNvSpPr txBox="1"/>
          <p:nvPr/>
        </p:nvSpPr>
        <p:spPr>
          <a:xfrm>
            <a:off x="2362200" y="5486402"/>
            <a:ext cx="3276600" cy="584775"/>
          </a:xfrm>
          <a:prstGeom prst="rect">
            <a:avLst/>
          </a:prstGeom>
          <a:noFill/>
        </p:spPr>
        <p:txBody>
          <a:bodyPr wrap="square" rtlCol="0">
            <a:spAutoFit/>
          </a:bodyPr>
          <a:lstStyle/>
          <a:p>
            <a:r>
              <a:rPr lang="en-US" sz="1400" dirty="0" err="1"/>
              <a:t>Garty</a:t>
            </a:r>
            <a:r>
              <a:rPr lang="en-US" sz="1400" dirty="0"/>
              <a:t> et al, Arch Dis Child, 1962 </a:t>
            </a:r>
          </a:p>
          <a:p>
            <a:endParaRPr lang="en-US" dirty="0"/>
          </a:p>
        </p:txBody>
      </p:sp>
    </p:spTree>
    <p:extLst>
      <p:ext uri="{BB962C8B-B14F-4D97-AF65-F5344CB8AC3E}">
        <p14:creationId xmlns:p14="http://schemas.microsoft.com/office/powerpoint/2010/main" val="1553213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6"/>
          <p:cNvPicPr preferRelativeResize="0"/>
          <p:nvPr/>
        </p:nvPicPr>
        <p:blipFill>
          <a:blip r:embed="rId3">
            <a:alphaModFix/>
          </a:blip>
          <a:stretch>
            <a:fillRect/>
          </a:stretch>
        </p:blipFill>
        <p:spPr>
          <a:xfrm>
            <a:off x="203201" y="203201"/>
            <a:ext cx="5900068" cy="2630567"/>
          </a:xfrm>
          <a:prstGeom prst="rect">
            <a:avLst/>
          </a:prstGeom>
          <a:noFill/>
          <a:ln>
            <a:noFill/>
          </a:ln>
        </p:spPr>
      </p:pic>
      <p:pic>
        <p:nvPicPr>
          <p:cNvPr id="152" name="Google Shape;152;p26"/>
          <p:cNvPicPr preferRelativeResize="0"/>
          <p:nvPr/>
        </p:nvPicPr>
        <p:blipFill>
          <a:blip r:embed="rId4">
            <a:alphaModFix/>
          </a:blip>
          <a:stretch>
            <a:fillRect/>
          </a:stretch>
        </p:blipFill>
        <p:spPr>
          <a:xfrm>
            <a:off x="2023353" y="2941645"/>
            <a:ext cx="5735961" cy="3783196"/>
          </a:xfrm>
          <a:prstGeom prst="rect">
            <a:avLst/>
          </a:prstGeom>
          <a:noFill/>
          <a:ln>
            <a:noFill/>
          </a:ln>
        </p:spPr>
      </p:pic>
      <p:pic>
        <p:nvPicPr>
          <p:cNvPr id="153" name="Google Shape;153;p26"/>
          <p:cNvPicPr preferRelativeResize="0"/>
          <p:nvPr/>
        </p:nvPicPr>
        <p:blipFill>
          <a:blip r:embed="rId5">
            <a:alphaModFix/>
          </a:blip>
          <a:stretch>
            <a:fillRect/>
          </a:stretch>
        </p:blipFill>
        <p:spPr>
          <a:xfrm>
            <a:off x="7667768" y="273241"/>
            <a:ext cx="4321031" cy="64515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20623" y="108950"/>
            <a:ext cx="3785710" cy="2827583"/>
          </a:xfrm>
          <a:prstGeom prst="rect">
            <a:avLst/>
          </a:prstGeom>
        </p:spPr>
        <p:txBody>
          <a:bodyPr spcFirstLastPara="1" vert="horz" wrap="square" lIns="121900" tIns="121900" rIns="121900" bIns="121900" rtlCol="0" anchor="t" anchorCtr="0">
            <a:noAutofit/>
          </a:bodyPr>
          <a:lstStyle/>
          <a:p>
            <a:r>
              <a:rPr lang="en" dirty="0">
                <a:solidFill>
                  <a:schemeClr val="accent5"/>
                </a:solidFill>
              </a:rPr>
              <a:t>MELAS - treatment</a:t>
            </a:r>
            <a:endParaRPr dirty="0">
              <a:solidFill>
                <a:schemeClr val="accent5"/>
              </a:solidFill>
            </a:endParaRPr>
          </a:p>
        </p:txBody>
      </p:sp>
      <p:sp>
        <p:nvSpPr>
          <p:cNvPr id="159" name="Google Shape;159;p27"/>
          <p:cNvSpPr txBox="1">
            <a:spLocks noGrp="1"/>
          </p:cNvSpPr>
          <p:nvPr>
            <p:ph type="body" idx="1"/>
          </p:nvPr>
        </p:nvSpPr>
        <p:spPr>
          <a:xfrm>
            <a:off x="3413549" y="385371"/>
            <a:ext cx="8559253" cy="3288400"/>
          </a:xfrm>
          <a:prstGeom prst="rect">
            <a:avLst/>
          </a:prstGeom>
        </p:spPr>
        <p:txBody>
          <a:bodyPr spcFirstLastPara="1" vert="horz" wrap="square" lIns="121900" tIns="121900" rIns="121900" bIns="121900" rtlCol="0" anchor="t" anchorCtr="0">
            <a:noAutofit/>
          </a:bodyPr>
          <a:lstStyle/>
          <a:p>
            <a:r>
              <a:rPr lang="en" dirty="0"/>
              <a:t>Patients with MELAS have low arginine in serum</a:t>
            </a:r>
            <a:endParaRPr dirty="0"/>
          </a:p>
          <a:p>
            <a:r>
              <a:rPr lang="en" dirty="0"/>
              <a:t>Arginine and citrulline participate in the NO cycle</a:t>
            </a:r>
            <a:endParaRPr dirty="0"/>
          </a:p>
          <a:p>
            <a:r>
              <a:rPr lang="en" dirty="0"/>
              <a:t>NO production is responsible for vasodilation</a:t>
            </a:r>
            <a:endParaRPr dirty="0"/>
          </a:p>
          <a:p>
            <a:r>
              <a:rPr lang="en" dirty="0"/>
              <a:t>Stroke-like episodes in MELAS are due to vasoconstriction</a:t>
            </a:r>
            <a:endParaRPr dirty="0"/>
          </a:p>
          <a:p>
            <a:r>
              <a:rPr lang="en" dirty="0"/>
              <a:t>Treating with arginine or citrulline can reduce the severity of stroke like episodes</a:t>
            </a:r>
            <a:endParaRPr dirty="0"/>
          </a:p>
        </p:txBody>
      </p:sp>
      <p:pic>
        <p:nvPicPr>
          <p:cNvPr id="160" name="Google Shape;160;p27"/>
          <p:cNvPicPr preferRelativeResize="0"/>
          <p:nvPr/>
        </p:nvPicPr>
        <p:blipFill rotWithShape="1">
          <a:blip r:embed="rId3">
            <a:alphaModFix/>
          </a:blip>
          <a:srcRect b="54871"/>
          <a:stretch/>
        </p:blipFill>
        <p:spPr>
          <a:xfrm>
            <a:off x="0" y="3673772"/>
            <a:ext cx="8688745" cy="3184229"/>
          </a:xfrm>
          <a:prstGeom prst="rect">
            <a:avLst/>
          </a:prstGeom>
          <a:noFill/>
          <a:ln>
            <a:noFill/>
          </a:ln>
        </p:spPr>
      </p:pic>
      <p:sp>
        <p:nvSpPr>
          <p:cNvPr id="161" name="Google Shape;161;p27"/>
          <p:cNvSpPr txBox="1"/>
          <p:nvPr/>
        </p:nvSpPr>
        <p:spPr>
          <a:xfrm>
            <a:off x="6335218" y="3673774"/>
            <a:ext cx="2093686" cy="439691"/>
          </a:xfrm>
          <a:prstGeom prst="rect">
            <a:avLst/>
          </a:prstGeom>
          <a:noFill/>
          <a:ln>
            <a:noFill/>
          </a:ln>
        </p:spPr>
        <p:txBody>
          <a:bodyPr spcFirstLastPara="1" wrap="square" lIns="121900" tIns="121900" rIns="121900" bIns="121900" anchor="t" anchorCtr="0">
            <a:noAutofit/>
          </a:bodyPr>
          <a:lstStyle/>
          <a:p>
            <a:r>
              <a:rPr lang="en" sz="1200" dirty="0"/>
              <a:t>Gladwin et al Nat Med 2011</a:t>
            </a:r>
            <a:endParaRPr sz="1200" dirty="0"/>
          </a:p>
        </p:txBody>
      </p:sp>
      <p:pic>
        <p:nvPicPr>
          <p:cNvPr id="162" name="Google Shape;162;p27"/>
          <p:cNvPicPr preferRelativeResize="0"/>
          <p:nvPr/>
        </p:nvPicPr>
        <p:blipFill>
          <a:blip r:embed="rId4">
            <a:alphaModFix/>
          </a:blip>
          <a:stretch>
            <a:fillRect/>
          </a:stretch>
        </p:blipFill>
        <p:spPr>
          <a:xfrm>
            <a:off x="8688746" y="3673774"/>
            <a:ext cx="3503257" cy="318422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143969" y="101168"/>
            <a:ext cx="11632431" cy="1255799"/>
          </a:xfrm>
          <a:prstGeom prst="rect">
            <a:avLst/>
          </a:prstGeom>
        </p:spPr>
        <p:txBody>
          <a:bodyPr spcFirstLastPara="1" vert="horz" wrap="square" lIns="121900" tIns="121900" rIns="121900" bIns="121900" rtlCol="0" anchor="t" anchorCtr="0">
            <a:noAutofit/>
          </a:bodyPr>
          <a:lstStyle/>
          <a:p>
            <a:r>
              <a:rPr lang="en" dirty="0">
                <a:solidFill>
                  <a:schemeClr val="accent5"/>
                </a:solidFill>
              </a:rPr>
              <a:t>MERRF</a:t>
            </a:r>
            <a:endParaRPr dirty="0">
              <a:solidFill>
                <a:schemeClr val="accent5"/>
              </a:solidFill>
            </a:endParaRPr>
          </a:p>
        </p:txBody>
      </p:sp>
      <p:sp>
        <p:nvSpPr>
          <p:cNvPr id="168" name="Google Shape;168;p28"/>
          <p:cNvSpPr txBox="1">
            <a:spLocks noGrp="1"/>
          </p:cNvSpPr>
          <p:nvPr>
            <p:ph type="body" idx="1"/>
          </p:nvPr>
        </p:nvSpPr>
        <p:spPr>
          <a:xfrm>
            <a:off x="1" y="828797"/>
            <a:ext cx="8448933" cy="5263036"/>
          </a:xfrm>
          <a:prstGeom prst="rect">
            <a:avLst/>
          </a:prstGeom>
        </p:spPr>
        <p:txBody>
          <a:bodyPr spcFirstLastPara="1" vert="horz" wrap="square" lIns="121900" tIns="121900" rIns="121900" bIns="121900" rtlCol="0" anchor="t" anchorCtr="0">
            <a:noAutofit/>
          </a:bodyPr>
          <a:lstStyle/>
          <a:p>
            <a:r>
              <a:rPr lang="en" u="sng" dirty="0"/>
              <a:t>M</a:t>
            </a:r>
            <a:r>
              <a:rPr lang="en" dirty="0"/>
              <a:t>yoclonic </a:t>
            </a:r>
            <a:r>
              <a:rPr lang="en" u="sng" dirty="0"/>
              <a:t>e</a:t>
            </a:r>
            <a:r>
              <a:rPr lang="en" dirty="0"/>
              <a:t>pilepsy with </a:t>
            </a:r>
            <a:r>
              <a:rPr lang="en" u="sng" dirty="0"/>
              <a:t>r</a:t>
            </a:r>
            <a:r>
              <a:rPr lang="en" dirty="0"/>
              <a:t>agged </a:t>
            </a:r>
            <a:r>
              <a:rPr lang="en" u="sng" dirty="0"/>
              <a:t>r</a:t>
            </a:r>
            <a:r>
              <a:rPr lang="en" dirty="0"/>
              <a:t>ed </a:t>
            </a:r>
            <a:r>
              <a:rPr lang="en" u="sng" dirty="0"/>
              <a:t>f</a:t>
            </a:r>
            <a:r>
              <a:rPr lang="en" dirty="0"/>
              <a:t>ibers</a:t>
            </a:r>
            <a:endParaRPr dirty="0"/>
          </a:p>
          <a:p>
            <a:r>
              <a:rPr lang="en" dirty="0"/>
              <a:t>80% of patients have </a:t>
            </a:r>
            <a:r>
              <a:rPr lang="en" b="1" dirty="0"/>
              <a:t>m.8344A&gt;G in tRNA Lys</a:t>
            </a:r>
            <a:endParaRPr b="1" dirty="0"/>
          </a:p>
          <a:p>
            <a:r>
              <a:rPr lang="en" dirty="0"/>
              <a:t>Like MELAS, this is a mitochondrial translational defect</a:t>
            </a:r>
            <a:endParaRPr dirty="0"/>
          </a:p>
          <a:p>
            <a:r>
              <a:rPr lang="en" dirty="0"/>
              <a:t>There are many overlapping features of the two disorders</a:t>
            </a:r>
            <a:endParaRPr dirty="0"/>
          </a:p>
          <a:p>
            <a:r>
              <a:rPr lang="en" dirty="0"/>
              <a:t>MERRF - more likely to have </a:t>
            </a:r>
            <a:r>
              <a:rPr lang="en" b="1" dirty="0"/>
              <a:t>myoclonus and seizures</a:t>
            </a:r>
            <a:r>
              <a:rPr lang="en" dirty="0"/>
              <a:t>, lipomas </a:t>
            </a:r>
            <a:endParaRPr dirty="0"/>
          </a:p>
          <a:p>
            <a:r>
              <a:rPr lang="en" dirty="0"/>
              <a:t>MELAS - more likely to have stroke-like episodes, migraines, diabetes, cardiomyopathy, renal disease</a:t>
            </a:r>
            <a:endParaRPr dirty="0"/>
          </a:p>
          <a:p>
            <a:r>
              <a:rPr lang="en" dirty="0"/>
              <a:t>Some w/ m.8344A&gt;G have a clinical dx of MELAS</a:t>
            </a:r>
            <a:endParaRPr dirty="0"/>
          </a:p>
        </p:txBody>
      </p:sp>
      <p:pic>
        <p:nvPicPr>
          <p:cNvPr id="169" name="Google Shape;169;p28"/>
          <p:cNvPicPr preferRelativeResize="0"/>
          <p:nvPr/>
        </p:nvPicPr>
        <p:blipFill rotWithShape="1">
          <a:blip r:embed="rId3">
            <a:alphaModFix/>
          </a:blip>
          <a:srcRect l="23483" t="17375" r="42692"/>
          <a:stretch/>
        </p:blipFill>
        <p:spPr>
          <a:xfrm>
            <a:off x="8448934" y="0"/>
            <a:ext cx="3743068" cy="6858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112841" y="101168"/>
            <a:ext cx="7680960" cy="996532"/>
          </a:xfrm>
          <a:prstGeom prst="rect">
            <a:avLst/>
          </a:prstGeom>
        </p:spPr>
        <p:txBody>
          <a:bodyPr spcFirstLastPara="1" vert="horz" wrap="square" lIns="121900" tIns="121900" rIns="121900" bIns="121900" rtlCol="0" anchor="t" anchorCtr="0">
            <a:noAutofit/>
          </a:bodyPr>
          <a:lstStyle/>
          <a:p>
            <a:r>
              <a:rPr lang="en" dirty="0">
                <a:solidFill>
                  <a:schemeClr val="accent5"/>
                </a:solidFill>
              </a:rPr>
              <a:t>MERRF:</a:t>
            </a:r>
            <a:br>
              <a:rPr lang="en" dirty="0">
                <a:solidFill>
                  <a:schemeClr val="accent5"/>
                </a:solidFill>
              </a:rPr>
            </a:br>
            <a:r>
              <a:rPr lang="en" dirty="0">
                <a:solidFill>
                  <a:schemeClr val="accent5"/>
                </a:solidFill>
              </a:rPr>
              <a:t>Clinical features &amp; management</a:t>
            </a:r>
            <a:endParaRPr dirty="0">
              <a:solidFill>
                <a:schemeClr val="accent5"/>
              </a:solidFill>
            </a:endParaRPr>
          </a:p>
        </p:txBody>
      </p:sp>
      <p:pic>
        <p:nvPicPr>
          <p:cNvPr id="175" name="Google Shape;175;p29"/>
          <p:cNvPicPr preferRelativeResize="0"/>
          <p:nvPr/>
        </p:nvPicPr>
        <p:blipFill>
          <a:blip r:embed="rId3">
            <a:alphaModFix/>
          </a:blip>
          <a:stretch>
            <a:fillRect/>
          </a:stretch>
        </p:blipFill>
        <p:spPr>
          <a:xfrm>
            <a:off x="8735259" y="0"/>
            <a:ext cx="3456749" cy="6858000"/>
          </a:xfrm>
          <a:prstGeom prst="rect">
            <a:avLst/>
          </a:prstGeom>
          <a:noFill/>
          <a:ln>
            <a:noFill/>
          </a:ln>
        </p:spPr>
      </p:pic>
      <p:pic>
        <p:nvPicPr>
          <p:cNvPr id="176" name="Google Shape;176;p29"/>
          <p:cNvPicPr preferRelativeResize="0"/>
          <p:nvPr/>
        </p:nvPicPr>
        <p:blipFill>
          <a:blip r:embed="rId4">
            <a:alphaModFix/>
          </a:blip>
          <a:stretch>
            <a:fillRect/>
          </a:stretch>
        </p:blipFill>
        <p:spPr>
          <a:xfrm>
            <a:off x="112841" y="1658407"/>
            <a:ext cx="7400168" cy="3665300"/>
          </a:xfrm>
          <a:prstGeom prst="rect">
            <a:avLst/>
          </a:prstGeom>
          <a:noFill/>
          <a:ln>
            <a:noFill/>
          </a:ln>
        </p:spPr>
      </p:pic>
      <p:sp>
        <p:nvSpPr>
          <p:cNvPr id="177" name="Google Shape;177;p29"/>
          <p:cNvSpPr txBox="1"/>
          <p:nvPr/>
        </p:nvSpPr>
        <p:spPr>
          <a:xfrm>
            <a:off x="0" y="6441633"/>
            <a:ext cx="6798400" cy="793200"/>
          </a:xfrm>
          <a:prstGeom prst="rect">
            <a:avLst/>
          </a:prstGeom>
          <a:noFill/>
          <a:ln>
            <a:noFill/>
          </a:ln>
        </p:spPr>
        <p:txBody>
          <a:bodyPr spcFirstLastPara="1" wrap="square" lIns="121900" tIns="121900" rIns="121900" bIns="121900" anchor="t" anchorCtr="0">
            <a:noAutofit/>
          </a:bodyPr>
          <a:lstStyle/>
          <a:p>
            <a:r>
              <a:rPr lang="en" sz="2400">
                <a:solidFill>
                  <a:srgbClr val="FFFFFF"/>
                </a:solidFill>
              </a:rPr>
              <a:t>Mancuso et al Neurology 2013</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120533" y="74067"/>
            <a:ext cx="11360800" cy="763600"/>
          </a:xfrm>
          <a:prstGeom prst="rect">
            <a:avLst/>
          </a:prstGeom>
        </p:spPr>
        <p:txBody>
          <a:bodyPr spcFirstLastPara="1" vert="horz" wrap="square" lIns="121900" tIns="121900" rIns="121900" bIns="121900" rtlCol="0" anchor="t" anchorCtr="0">
            <a:noAutofit/>
          </a:bodyPr>
          <a:lstStyle/>
          <a:p>
            <a:r>
              <a:rPr lang="en" dirty="0">
                <a:solidFill>
                  <a:schemeClr val="accent5"/>
                </a:solidFill>
              </a:rPr>
              <a:t>MERRF - heteroplasmy</a:t>
            </a:r>
            <a:endParaRPr dirty="0">
              <a:solidFill>
                <a:schemeClr val="accent5"/>
              </a:solidFill>
            </a:endParaRPr>
          </a:p>
        </p:txBody>
      </p:sp>
      <p:sp>
        <p:nvSpPr>
          <p:cNvPr id="183" name="Google Shape;183;p30"/>
          <p:cNvSpPr txBox="1">
            <a:spLocks noGrp="1"/>
          </p:cNvSpPr>
          <p:nvPr>
            <p:ph type="body" idx="1"/>
          </p:nvPr>
        </p:nvSpPr>
        <p:spPr>
          <a:xfrm>
            <a:off x="0" y="928000"/>
            <a:ext cx="6746934" cy="5930000"/>
          </a:xfrm>
          <a:prstGeom prst="rect">
            <a:avLst/>
          </a:prstGeom>
        </p:spPr>
        <p:txBody>
          <a:bodyPr spcFirstLastPara="1" vert="horz" wrap="square" lIns="121900" tIns="121900" rIns="121900" bIns="121900" rtlCol="0" anchor="t" anchorCtr="0">
            <a:noAutofit/>
          </a:bodyPr>
          <a:lstStyle/>
          <a:p>
            <a:r>
              <a:rPr lang="en" sz="2400" dirty="0"/>
              <a:t>Average heteroplasmy of symptomatic individuals - </a:t>
            </a:r>
            <a:endParaRPr sz="2400" dirty="0"/>
          </a:p>
          <a:p>
            <a:pPr lvl="1">
              <a:spcBef>
                <a:spcPts val="0"/>
              </a:spcBef>
            </a:pPr>
            <a:r>
              <a:rPr lang="en" sz="1800" dirty="0"/>
              <a:t>67% in muscle</a:t>
            </a:r>
            <a:endParaRPr sz="1800" dirty="0"/>
          </a:p>
          <a:p>
            <a:pPr lvl="1">
              <a:spcBef>
                <a:spcPts val="0"/>
              </a:spcBef>
            </a:pPr>
            <a:r>
              <a:rPr lang="en" sz="1800" dirty="0"/>
              <a:t>57% in blood</a:t>
            </a:r>
            <a:endParaRPr sz="1800" dirty="0"/>
          </a:p>
          <a:p>
            <a:pPr lvl="1">
              <a:spcBef>
                <a:spcPts val="0"/>
              </a:spcBef>
            </a:pPr>
            <a:r>
              <a:rPr lang="en" sz="1800" dirty="0"/>
              <a:t>59% in urine</a:t>
            </a:r>
            <a:endParaRPr sz="1800" dirty="0"/>
          </a:p>
          <a:p>
            <a:r>
              <a:rPr lang="en" sz="2400" dirty="0"/>
              <a:t>Average heteroplasmy in asymptomatic relatives that were tested: </a:t>
            </a:r>
            <a:endParaRPr sz="2400" dirty="0"/>
          </a:p>
          <a:p>
            <a:pPr lvl="1">
              <a:spcBef>
                <a:spcPts val="0"/>
              </a:spcBef>
            </a:pPr>
            <a:r>
              <a:rPr lang="en" sz="1800" dirty="0"/>
              <a:t>57% in blood</a:t>
            </a:r>
            <a:endParaRPr sz="1800" dirty="0"/>
          </a:p>
          <a:p>
            <a:r>
              <a:rPr lang="en" sz="2400" dirty="0"/>
              <a:t>Ncorrelation between heteroplasmy in blood &amp; in other tissue</a:t>
            </a:r>
            <a:endParaRPr sz="2400" dirty="0"/>
          </a:p>
          <a:p>
            <a:r>
              <a:rPr lang="en" sz="2400" dirty="0"/>
              <a:t>No correlation between heteroplasmy and age of onset</a:t>
            </a:r>
            <a:endParaRPr sz="2400" dirty="0"/>
          </a:p>
          <a:p>
            <a:r>
              <a:rPr lang="en" sz="2400" dirty="0"/>
              <a:t>Mean age of onset in this cohort of 39 patients was 30 years</a:t>
            </a:r>
            <a:endParaRPr sz="2400" dirty="0"/>
          </a:p>
        </p:txBody>
      </p:sp>
      <p:pic>
        <p:nvPicPr>
          <p:cNvPr id="184" name="Google Shape;184;p30"/>
          <p:cNvPicPr preferRelativeResize="0"/>
          <p:nvPr/>
        </p:nvPicPr>
        <p:blipFill>
          <a:blip r:embed="rId3">
            <a:alphaModFix/>
          </a:blip>
          <a:stretch>
            <a:fillRect/>
          </a:stretch>
        </p:blipFill>
        <p:spPr>
          <a:xfrm>
            <a:off x="6746945" y="1"/>
            <a:ext cx="5445044" cy="6857999"/>
          </a:xfrm>
          <a:prstGeom prst="rect">
            <a:avLst/>
          </a:prstGeom>
          <a:noFill/>
          <a:ln>
            <a:noFill/>
          </a:ln>
        </p:spPr>
      </p:pic>
      <p:sp>
        <p:nvSpPr>
          <p:cNvPr id="185" name="Google Shape;185;p30"/>
          <p:cNvSpPr txBox="1"/>
          <p:nvPr/>
        </p:nvSpPr>
        <p:spPr>
          <a:xfrm>
            <a:off x="8899200" y="6326800"/>
            <a:ext cx="3292800" cy="531200"/>
          </a:xfrm>
          <a:prstGeom prst="rect">
            <a:avLst/>
          </a:prstGeom>
          <a:noFill/>
          <a:ln>
            <a:noFill/>
          </a:ln>
        </p:spPr>
        <p:txBody>
          <a:bodyPr spcFirstLastPara="1" wrap="square" lIns="121900" tIns="121900" rIns="121900" bIns="121900" anchor="t" anchorCtr="0">
            <a:noAutofit/>
          </a:bodyPr>
          <a:lstStyle/>
          <a:p>
            <a:r>
              <a:rPr lang="en" sz="2400">
                <a:solidFill>
                  <a:srgbClr val="FFFFFF"/>
                </a:solidFill>
              </a:rPr>
              <a:t>Chandra et al JPGM 2015</a:t>
            </a:r>
            <a:endParaRPr sz="2400">
              <a:solidFill>
                <a:srgbClr val="FFFFFF"/>
              </a:solidFill>
            </a:endParaRPr>
          </a:p>
        </p:txBody>
      </p:sp>
      <p:sp>
        <p:nvSpPr>
          <p:cNvPr id="186" name="Google Shape;186;p30"/>
          <p:cNvSpPr txBox="1"/>
          <p:nvPr/>
        </p:nvSpPr>
        <p:spPr>
          <a:xfrm>
            <a:off x="0" y="6441633"/>
            <a:ext cx="6798400" cy="793200"/>
          </a:xfrm>
          <a:prstGeom prst="rect">
            <a:avLst/>
          </a:prstGeom>
          <a:noFill/>
          <a:ln>
            <a:noFill/>
          </a:ln>
        </p:spPr>
        <p:txBody>
          <a:bodyPr spcFirstLastPara="1" wrap="square" lIns="121900" tIns="121900" rIns="121900" bIns="121900" anchor="t" anchorCtr="0">
            <a:noAutofit/>
          </a:bodyPr>
          <a:lstStyle/>
          <a:p>
            <a:r>
              <a:rPr lang="en" sz="2400">
                <a:solidFill>
                  <a:srgbClr val="FFFFFF"/>
                </a:solidFill>
              </a:rPr>
              <a:t>Mancuso et al Neurology 2013</a:t>
            </a:r>
            <a:endParaRPr sz="2400">
              <a:solidFill>
                <a:srgbClr val="FFFFFF"/>
              </a:solidFill>
            </a:endParaRPr>
          </a:p>
        </p:txBody>
      </p:sp>
      <p:sp>
        <p:nvSpPr>
          <p:cNvPr id="187" name="Google Shape;187;p30"/>
          <p:cNvSpPr txBox="1"/>
          <p:nvPr/>
        </p:nvSpPr>
        <p:spPr>
          <a:xfrm>
            <a:off x="6883533" y="74067"/>
            <a:ext cx="4930800" cy="1259600"/>
          </a:xfrm>
          <a:prstGeom prst="rect">
            <a:avLst/>
          </a:prstGeom>
          <a:noFill/>
          <a:ln>
            <a:noFill/>
          </a:ln>
        </p:spPr>
        <p:txBody>
          <a:bodyPr spcFirstLastPara="1" wrap="square" lIns="121900" tIns="121900" rIns="121900" bIns="121900" anchor="t" anchorCtr="0">
            <a:noAutofit/>
          </a:bodyPr>
          <a:lstStyle/>
          <a:p>
            <a:r>
              <a:rPr lang="en" sz="2400">
                <a:solidFill>
                  <a:srgbClr val="FFFFFF"/>
                </a:solidFill>
              </a:rPr>
              <a:t>Lipoma in a patient with MERRF</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0" y="2265800"/>
            <a:ext cx="2766400" cy="2326400"/>
          </a:xfrm>
          <a:prstGeom prst="rect">
            <a:avLst/>
          </a:prstGeom>
        </p:spPr>
        <p:txBody>
          <a:bodyPr spcFirstLastPara="1" vert="horz" wrap="square" lIns="121900" tIns="121900" rIns="121900" bIns="121900" rtlCol="0" anchor="ctr" anchorCtr="0">
            <a:noAutofit/>
          </a:bodyPr>
          <a:lstStyle/>
          <a:p>
            <a:r>
              <a:rPr lang="en" dirty="0">
                <a:solidFill>
                  <a:schemeClr val="accent5"/>
                </a:solidFill>
              </a:rPr>
              <a:t>Nuclear </a:t>
            </a:r>
            <a:endParaRPr dirty="0">
              <a:solidFill>
                <a:schemeClr val="accent5"/>
              </a:solidFill>
            </a:endParaRPr>
          </a:p>
          <a:p>
            <a:r>
              <a:rPr lang="en" dirty="0">
                <a:solidFill>
                  <a:schemeClr val="accent5"/>
                </a:solidFill>
              </a:rPr>
              <a:t>DNA </a:t>
            </a:r>
            <a:endParaRPr dirty="0">
              <a:solidFill>
                <a:schemeClr val="accent5"/>
              </a:solidFill>
            </a:endParaRPr>
          </a:p>
          <a:p>
            <a:r>
              <a:rPr lang="en" dirty="0">
                <a:solidFill>
                  <a:schemeClr val="accent5"/>
                </a:solidFill>
              </a:rPr>
              <a:t>mutations</a:t>
            </a:r>
            <a:endParaRPr dirty="0">
              <a:solidFill>
                <a:schemeClr val="accent5"/>
              </a:solidFill>
            </a:endParaRPr>
          </a:p>
        </p:txBody>
      </p:sp>
      <p:pic>
        <p:nvPicPr>
          <p:cNvPr id="243" name="Google Shape;243;p37"/>
          <p:cNvPicPr preferRelativeResize="0"/>
          <p:nvPr/>
        </p:nvPicPr>
        <p:blipFill>
          <a:blip r:embed="rId3">
            <a:alphaModFix/>
          </a:blip>
          <a:stretch>
            <a:fillRect/>
          </a:stretch>
        </p:blipFill>
        <p:spPr>
          <a:xfrm>
            <a:off x="2766314" y="0"/>
            <a:ext cx="9425687" cy="6858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0" y="0"/>
            <a:ext cx="12192000" cy="2211200"/>
          </a:xfrm>
          <a:prstGeom prst="rect">
            <a:avLst/>
          </a:prstGeom>
        </p:spPr>
        <p:txBody>
          <a:bodyPr spcFirstLastPara="1" vert="horz" wrap="square" lIns="121900" tIns="121900" rIns="121900" bIns="121900" rtlCol="0" anchor="ctr" anchorCtr="0">
            <a:noAutofit/>
          </a:bodyPr>
          <a:lstStyle/>
          <a:p>
            <a:r>
              <a:rPr lang="en" dirty="0">
                <a:solidFill>
                  <a:schemeClr val="accent5"/>
                </a:solidFill>
              </a:rPr>
              <a:t>Nuclear encoded respiratory </a:t>
            </a:r>
            <a:endParaRPr dirty="0">
              <a:solidFill>
                <a:schemeClr val="accent5"/>
              </a:solidFill>
            </a:endParaRPr>
          </a:p>
          <a:p>
            <a:r>
              <a:rPr lang="en" dirty="0">
                <a:solidFill>
                  <a:schemeClr val="accent5"/>
                </a:solidFill>
              </a:rPr>
              <a:t>chain complex proteins </a:t>
            </a:r>
            <a:endParaRPr dirty="0">
              <a:solidFill>
                <a:schemeClr val="accent5"/>
              </a:solidFill>
            </a:endParaRPr>
          </a:p>
        </p:txBody>
      </p:sp>
      <p:pic>
        <p:nvPicPr>
          <p:cNvPr id="249" name="Google Shape;249;p38"/>
          <p:cNvPicPr preferRelativeResize="0"/>
          <p:nvPr/>
        </p:nvPicPr>
        <p:blipFill>
          <a:blip r:embed="rId3">
            <a:alphaModFix/>
          </a:blip>
          <a:stretch>
            <a:fillRect/>
          </a:stretch>
        </p:blipFill>
        <p:spPr>
          <a:xfrm>
            <a:off x="0" y="2211134"/>
            <a:ext cx="12192000" cy="476196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727200" y="2385600"/>
            <a:ext cx="5101600" cy="2086800"/>
          </a:xfrm>
          <a:prstGeom prst="rect">
            <a:avLst/>
          </a:prstGeom>
        </p:spPr>
        <p:txBody>
          <a:bodyPr spcFirstLastPara="1" vert="horz" wrap="square" lIns="121900" tIns="121900" rIns="121900" bIns="121900" rtlCol="0" anchor="ctr" anchorCtr="0">
            <a:noAutofit/>
          </a:bodyPr>
          <a:lstStyle/>
          <a:p>
            <a:r>
              <a:rPr lang="en" dirty="0">
                <a:solidFill>
                  <a:schemeClr val="accent5"/>
                </a:solidFill>
              </a:rPr>
              <a:t>Mitochondrial translational defects</a:t>
            </a:r>
            <a:endParaRPr dirty="0">
              <a:solidFill>
                <a:schemeClr val="accent5"/>
              </a:solidFill>
            </a:endParaRPr>
          </a:p>
        </p:txBody>
      </p:sp>
      <p:pic>
        <p:nvPicPr>
          <p:cNvPr id="292" name="Google Shape;292;p43"/>
          <p:cNvPicPr preferRelativeResize="0"/>
          <p:nvPr/>
        </p:nvPicPr>
        <p:blipFill rotWithShape="1">
          <a:blip r:embed="rId3">
            <a:alphaModFix/>
          </a:blip>
          <a:srcRect r="67516"/>
          <a:stretch/>
        </p:blipFill>
        <p:spPr>
          <a:xfrm>
            <a:off x="6795103" y="1"/>
            <a:ext cx="5396899" cy="6857999"/>
          </a:xfrm>
          <a:prstGeom prst="rect">
            <a:avLst/>
          </a:prstGeom>
          <a:noFill/>
          <a:ln>
            <a:noFill/>
          </a:ln>
        </p:spPr>
      </p:pic>
      <p:sp>
        <p:nvSpPr>
          <p:cNvPr id="293" name="Google Shape;293;p43"/>
          <p:cNvSpPr txBox="1"/>
          <p:nvPr/>
        </p:nvSpPr>
        <p:spPr>
          <a:xfrm>
            <a:off x="6795100" y="0"/>
            <a:ext cx="6444000" cy="752000"/>
          </a:xfrm>
          <a:prstGeom prst="rect">
            <a:avLst/>
          </a:prstGeom>
          <a:noFill/>
          <a:ln>
            <a:noFill/>
          </a:ln>
        </p:spPr>
        <p:txBody>
          <a:bodyPr spcFirstLastPara="1" wrap="square" lIns="121900" tIns="121900" rIns="121900" bIns="121900" anchor="t" anchorCtr="0">
            <a:noAutofit/>
          </a:bodyPr>
          <a:lstStyle/>
          <a:p>
            <a:r>
              <a:rPr lang="en" sz="2400"/>
              <a:t>Kirino PNAS 2004</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44"/>
          <p:cNvPicPr preferRelativeResize="0"/>
          <p:nvPr/>
        </p:nvPicPr>
        <p:blipFill>
          <a:blip r:embed="rId3">
            <a:alphaModFix/>
          </a:blip>
          <a:stretch>
            <a:fillRect/>
          </a:stretch>
        </p:blipFill>
        <p:spPr>
          <a:xfrm>
            <a:off x="216201" y="133990"/>
            <a:ext cx="7069332" cy="2694609"/>
          </a:xfrm>
          <a:prstGeom prst="rect">
            <a:avLst/>
          </a:prstGeom>
          <a:noFill/>
          <a:ln>
            <a:noFill/>
          </a:ln>
        </p:spPr>
      </p:pic>
      <p:pic>
        <p:nvPicPr>
          <p:cNvPr id="299" name="Google Shape;299;p44"/>
          <p:cNvPicPr preferRelativeResize="0"/>
          <p:nvPr/>
        </p:nvPicPr>
        <p:blipFill>
          <a:blip r:embed="rId4">
            <a:alphaModFix/>
          </a:blip>
          <a:stretch>
            <a:fillRect/>
          </a:stretch>
        </p:blipFill>
        <p:spPr>
          <a:xfrm>
            <a:off x="7380699" y="134001"/>
            <a:ext cx="4603600" cy="6451601"/>
          </a:xfrm>
          <a:prstGeom prst="rect">
            <a:avLst/>
          </a:prstGeom>
          <a:noFill/>
          <a:ln>
            <a:noFill/>
          </a:ln>
        </p:spPr>
      </p:pic>
      <p:pic>
        <p:nvPicPr>
          <p:cNvPr id="300" name="Google Shape;300;p44"/>
          <p:cNvPicPr preferRelativeResize="0"/>
          <p:nvPr/>
        </p:nvPicPr>
        <p:blipFill>
          <a:blip r:embed="rId5">
            <a:alphaModFix/>
          </a:blip>
          <a:stretch>
            <a:fillRect/>
          </a:stretch>
        </p:blipFill>
        <p:spPr>
          <a:xfrm>
            <a:off x="216200" y="2954160"/>
            <a:ext cx="7069333" cy="245017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7"/>
          <p:cNvSpPr txBox="1">
            <a:spLocks noGrp="1"/>
          </p:cNvSpPr>
          <p:nvPr>
            <p:ph type="title"/>
          </p:nvPr>
        </p:nvSpPr>
        <p:spPr>
          <a:xfrm>
            <a:off x="415600" y="313667"/>
            <a:ext cx="11360800" cy="763600"/>
          </a:xfrm>
          <a:prstGeom prst="rect">
            <a:avLst/>
          </a:prstGeom>
        </p:spPr>
        <p:txBody>
          <a:bodyPr spcFirstLastPara="1" vert="horz" wrap="square" lIns="121900" tIns="121900" rIns="121900" bIns="121900" rtlCol="0" anchor="t" anchorCtr="0">
            <a:noAutofit/>
          </a:bodyPr>
          <a:lstStyle/>
          <a:p>
            <a:r>
              <a:rPr lang="en" i="1" dirty="0">
                <a:solidFill>
                  <a:schemeClr val="accent5"/>
                </a:solidFill>
              </a:rPr>
              <a:t>DARS2 </a:t>
            </a:r>
            <a:r>
              <a:rPr lang="en" dirty="0">
                <a:solidFill>
                  <a:schemeClr val="accent5"/>
                </a:solidFill>
              </a:rPr>
              <a:t>- LBSL</a:t>
            </a:r>
            <a:endParaRPr dirty="0">
              <a:solidFill>
                <a:schemeClr val="accent5"/>
              </a:solidFill>
            </a:endParaRPr>
          </a:p>
        </p:txBody>
      </p:sp>
      <p:sp>
        <p:nvSpPr>
          <p:cNvPr id="327" name="Google Shape;327;p47"/>
          <p:cNvSpPr txBox="1">
            <a:spLocks noGrp="1"/>
          </p:cNvSpPr>
          <p:nvPr>
            <p:ph type="body" idx="1"/>
          </p:nvPr>
        </p:nvSpPr>
        <p:spPr>
          <a:xfrm>
            <a:off x="335633" y="1297767"/>
            <a:ext cx="6567200" cy="4794000"/>
          </a:xfrm>
          <a:prstGeom prst="rect">
            <a:avLst/>
          </a:prstGeom>
        </p:spPr>
        <p:txBody>
          <a:bodyPr spcFirstLastPara="1" vert="horz" wrap="square" lIns="121900" tIns="121900" rIns="121900" bIns="121900" rtlCol="0" anchor="t" anchorCtr="0">
            <a:noAutofit/>
          </a:bodyPr>
          <a:lstStyle/>
          <a:p>
            <a:r>
              <a:rPr lang="en" b="1" i="1" dirty="0"/>
              <a:t>DARS2</a:t>
            </a:r>
            <a:r>
              <a:rPr lang="en" i="1" dirty="0"/>
              <a:t> </a:t>
            </a:r>
            <a:r>
              <a:rPr lang="en" dirty="0"/>
              <a:t>= aspartyl-tRNA synthase</a:t>
            </a:r>
            <a:endParaRPr dirty="0"/>
          </a:p>
          <a:p>
            <a:r>
              <a:rPr lang="en" u="sng" dirty="0"/>
              <a:t>L</a:t>
            </a:r>
            <a:r>
              <a:rPr lang="en" dirty="0"/>
              <a:t>eukoencephalopathy with </a:t>
            </a:r>
            <a:r>
              <a:rPr lang="en" u="sng" dirty="0"/>
              <a:t>b</a:t>
            </a:r>
            <a:r>
              <a:rPr lang="en" dirty="0"/>
              <a:t>rainstem and </a:t>
            </a:r>
            <a:r>
              <a:rPr lang="en" b="1" u="sng" dirty="0"/>
              <a:t>s</a:t>
            </a:r>
            <a:r>
              <a:rPr lang="en" b="1" dirty="0"/>
              <a:t>pinal cord involvement</a:t>
            </a:r>
            <a:r>
              <a:rPr lang="en" dirty="0"/>
              <a:t> and elevated </a:t>
            </a:r>
            <a:r>
              <a:rPr lang="en" u="sng" dirty="0"/>
              <a:t>l</a:t>
            </a:r>
            <a:r>
              <a:rPr lang="en" dirty="0"/>
              <a:t>actate</a:t>
            </a:r>
            <a:endParaRPr dirty="0"/>
          </a:p>
          <a:p>
            <a:r>
              <a:rPr lang="en" dirty="0"/>
              <a:t>Childhood onset, very slowly progressive </a:t>
            </a:r>
            <a:r>
              <a:rPr lang="en" b="1" dirty="0"/>
              <a:t>ataxia and spasticity</a:t>
            </a:r>
            <a:endParaRPr b="1" dirty="0"/>
          </a:p>
          <a:p>
            <a:r>
              <a:rPr lang="en" dirty="0"/>
              <a:t>Loss of ambulation in early adulthood</a:t>
            </a:r>
            <a:endParaRPr dirty="0"/>
          </a:p>
          <a:p>
            <a:r>
              <a:rPr lang="en" dirty="0"/>
              <a:t>Characteristic MRI findings - T2 hyperintensity of the spinal cord as well as of the cerebral white matter</a:t>
            </a:r>
            <a:endParaRPr dirty="0"/>
          </a:p>
        </p:txBody>
      </p:sp>
      <p:pic>
        <p:nvPicPr>
          <p:cNvPr id="328" name="Google Shape;328;p47"/>
          <p:cNvPicPr preferRelativeResize="0"/>
          <p:nvPr/>
        </p:nvPicPr>
        <p:blipFill>
          <a:blip r:embed="rId3">
            <a:alphaModFix/>
          </a:blip>
          <a:stretch>
            <a:fillRect/>
          </a:stretch>
        </p:blipFill>
        <p:spPr>
          <a:xfrm>
            <a:off x="7160614" y="1"/>
            <a:ext cx="5031373" cy="6857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015" y="147345"/>
            <a:ext cx="11145785" cy="1543344"/>
          </a:xfrm>
        </p:spPr>
        <p:txBody>
          <a:bodyPr>
            <a:normAutofit/>
          </a:bodyPr>
          <a:lstStyle/>
          <a:p>
            <a:r>
              <a:rPr lang="en-US" sz="4000" dirty="0">
                <a:solidFill>
                  <a:schemeClr val="accent5"/>
                </a:solidFill>
              </a:rPr>
              <a:t>Pyridoxine Responsive </a:t>
            </a:r>
            <a:r>
              <a:rPr lang="en-US" sz="4000" dirty="0" err="1">
                <a:solidFill>
                  <a:schemeClr val="accent5"/>
                </a:solidFill>
              </a:rPr>
              <a:t>EpilepSIES</a:t>
            </a:r>
            <a:endParaRPr lang="en-US" sz="4000" dirty="0">
              <a:solidFill>
                <a:schemeClr val="accent5"/>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43667514"/>
              </p:ext>
            </p:extLst>
          </p:nvPr>
        </p:nvGraphicFramePr>
        <p:xfrm>
          <a:off x="1803522" y="1303710"/>
          <a:ext cx="8229601" cy="3977640"/>
        </p:xfrm>
        <a:graphic>
          <a:graphicData uri="http://schemas.openxmlformats.org/drawingml/2006/table">
            <a:tbl>
              <a:tblPr firstRow="1" bandRow="1">
                <a:tableStyleId>{5C22544A-7EE6-4342-B048-85BDC9FD1C3A}</a:tableStyleId>
              </a:tblPr>
              <a:tblGrid>
                <a:gridCol w="1887523">
                  <a:extLst>
                    <a:ext uri="{9D8B030D-6E8A-4147-A177-3AD203B41FA5}">
                      <a16:colId xmlns:a16="http://schemas.microsoft.com/office/drawing/2014/main" val="992171242"/>
                    </a:ext>
                  </a:extLst>
                </a:gridCol>
                <a:gridCol w="1661020">
                  <a:extLst>
                    <a:ext uri="{9D8B030D-6E8A-4147-A177-3AD203B41FA5}">
                      <a16:colId xmlns:a16="http://schemas.microsoft.com/office/drawing/2014/main" val="1339919947"/>
                    </a:ext>
                  </a:extLst>
                </a:gridCol>
                <a:gridCol w="1963024">
                  <a:extLst>
                    <a:ext uri="{9D8B030D-6E8A-4147-A177-3AD203B41FA5}">
                      <a16:colId xmlns:a16="http://schemas.microsoft.com/office/drawing/2014/main" val="13570079"/>
                    </a:ext>
                  </a:extLst>
                </a:gridCol>
                <a:gridCol w="2718034">
                  <a:extLst>
                    <a:ext uri="{9D8B030D-6E8A-4147-A177-3AD203B41FA5}">
                      <a16:colId xmlns:a16="http://schemas.microsoft.com/office/drawing/2014/main" val="3735231906"/>
                    </a:ext>
                  </a:extLst>
                </a:gridCol>
              </a:tblGrid>
              <a:tr h="432229">
                <a:tc>
                  <a:txBody>
                    <a:bodyPr/>
                    <a:lstStyle/>
                    <a:p>
                      <a:pPr algn="ctr"/>
                      <a:r>
                        <a:rPr lang="en-US" sz="1400" dirty="0"/>
                        <a:t>Disorder</a:t>
                      </a:r>
                    </a:p>
                  </a:txBody>
                  <a:tcPr marL="90601" marR="90601"/>
                </a:tc>
                <a:tc>
                  <a:txBody>
                    <a:bodyPr/>
                    <a:lstStyle/>
                    <a:p>
                      <a:pPr algn="ctr"/>
                      <a:r>
                        <a:rPr lang="en-US" sz="1400" dirty="0"/>
                        <a:t>Gene</a:t>
                      </a:r>
                    </a:p>
                  </a:txBody>
                  <a:tcPr marL="90601" marR="90601"/>
                </a:tc>
                <a:tc>
                  <a:txBody>
                    <a:bodyPr/>
                    <a:lstStyle/>
                    <a:p>
                      <a:pPr algn="ctr"/>
                      <a:r>
                        <a:rPr lang="en-US" sz="1400" dirty="0"/>
                        <a:t>B6 Treatment  </a:t>
                      </a:r>
                    </a:p>
                  </a:txBody>
                  <a:tcPr marL="90601" marR="90601"/>
                </a:tc>
                <a:tc>
                  <a:txBody>
                    <a:bodyPr/>
                    <a:lstStyle/>
                    <a:p>
                      <a:pPr algn="ctr"/>
                      <a:r>
                        <a:rPr lang="en-US" sz="1400" dirty="0"/>
                        <a:t>Outcome</a:t>
                      </a:r>
                    </a:p>
                  </a:txBody>
                  <a:tcPr marL="90601" marR="90601"/>
                </a:tc>
                <a:extLst>
                  <a:ext uri="{0D108BD9-81ED-4DB2-BD59-A6C34878D82A}">
                    <a16:rowId xmlns:a16="http://schemas.microsoft.com/office/drawing/2014/main" val="3203809924"/>
                  </a:ext>
                </a:extLst>
              </a:tr>
              <a:tr h="710771">
                <a:tc>
                  <a:txBody>
                    <a:bodyPr/>
                    <a:lstStyle/>
                    <a:p>
                      <a:r>
                        <a:rPr lang="en-US" sz="1400" dirty="0" err="1"/>
                        <a:t>Pyridox</a:t>
                      </a:r>
                      <a:r>
                        <a:rPr lang="en-US" sz="1400" dirty="0"/>
                        <a:t>(am)ine-5’-phosphate oxidase (PNPO) </a:t>
                      </a:r>
                      <a:r>
                        <a:rPr lang="en-US" sz="1400" dirty="0" err="1"/>
                        <a:t>defcieincy</a:t>
                      </a:r>
                      <a:r>
                        <a:rPr lang="en-US" sz="1400" dirty="0"/>
                        <a:t> </a:t>
                      </a:r>
                    </a:p>
                  </a:txBody>
                  <a:tcPr marL="90601" marR="90601"/>
                </a:tc>
                <a:tc>
                  <a:txBody>
                    <a:bodyPr/>
                    <a:lstStyle/>
                    <a:p>
                      <a:pPr algn="ctr"/>
                      <a:r>
                        <a:rPr lang="en-US" sz="1400" i="1" dirty="0"/>
                        <a:t>PNPO</a:t>
                      </a:r>
                    </a:p>
                  </a:txBody>
                  <a:tcPr marL="90601" marR="90601"/>
                </a:tc>
                <a:tc>
                  <a:txBody>
                    <a:bodyPr/>
                    <a:lstStyle/>
                    <a:p>
                      <a:pPr marL="285750" indent="-285750">
                        <a:buFont typeface="Arial" panose="020B0604020202020204" pitchFamily="34" charset="0"/>
                        <a:buChar char="•"/>
                      </a:pPr>
                      <a:r>
                        <a:rPr lang="en-US" sz="1400" dirty="0"/>
                        <a:t>Pyridoxal</a:t>
                      </a:r>
                      <a:r>
                        <a:rPr lang="en-US" sz="1400" baseline="0" dirty="0"/>
                        <a:t> phosphate </a:t>
                      </a:r>
                    </a:p>
                    <a:p>
                      <a:pPr marL="285750" indent="-285750">
                        <a:buFont typeface="Arial" panose="020B0604020202020204" pitchFamily="34" charset="0"/>
                        <a:buChar char="•"/>
                      </a:pPr>
                      <a:r>
                        <a:rPr lang="en-US" sz="1400" baseline="0" dirty="0"/>
                        <a:t>Pyridoxine </a:t>
                      </a:r>
                    </a:p>
                  </a:txBody>
                  <a:tcPr marL="90601" marR="90601"/>
                </a:tc>
                <a:tc>
                  <a:txBody>
                    <a:bodyPr/>
                    <a:lstStyle/>
                    <a:p>
                      <a:pPr marL="285750" indent="-285750">
                        <a:buFont typeface="Arial" panose="020B0604020202020204" pitchFamily="34" charset="0"/>
                        <a:buChar char="•"/>
                      </a:pPr>
                      <a:r>
                        <a:rPr lang="en-US" sz="1400" dirty="0"/>
                        <a:t>High mortality</a:t>
                      </a:r>
                    </a:p>
                    <a:p>
                      <a:pPr marL="285750" indent="-285750">
                        <a:buFont typeface="Arial" panose="020B0604020202020204" pitchFamily="34" charset="0"/>
                        <a:buChar char="•"/>
                      </a:pPr>
                      <a:r>
                        <a:rPr lang="en-US" sz="1400" dirty="0"/>
                        <a:t>Good</a:t>
                      </a:r>
                      <a:r>
                        <a:rPr lang="en-US" sz="1400" baseline="0" dirty="0"/>
                        <a:t> outcome if diagnosed and treated early </a:t>
                      </a:r>
                      <a:endParaRPr lang="en-US" sz="1400" dirty="0"/>
                    </a:p>
                  </a:txBody>
                  <a:tcPr marL="90601" marR="90601"/>
                </a:tc>
                <a:extLst>
                  <a:ext uri="{0D108BD9-81ED-4DB2-BD59-A6C34878D82A}">
                    <a16:rowId xmlns:a16="http://schemas.microsoft.com/office/drawing/2014/main" val="2697619642"/>
                  </a:ext>
                </a:extLst>
              </a:tr>
              <a:tr h="741251">
                <a:tc>
                  <a:txBody>
                    <a:bodyPr/>
                    <a:lstStyle/>
                    <a:p>
                      <a:r>
                        <a:rPr lang="en-US" sz="1400" dirty="0"/>
                        <a:t>Pyridoxine Dependent Epilepsy (PDE) </a:t>
                      </a:r>
                    </a:p>
                  </a:txBody>
                  <a:tcPr marL="90601" marR="90601"/>
                </a:tc>
                <a:tc>
                  <a:txBody>
                    <a:bodyPr/>
                    <a:lstStyle/>
                    <a:p>
                      <a:pPr algn="ctr"/>
                      <a:r>
                        <a:rPr lang="en-US" sz="1400" i="1" dirty="0"/>
                        <a:t>ALDH7A1</a:t>
                      </a:r>
                    </a:p>
                  </a:txBody>
                  <a:tcPr marL="90601" marR="90601"/>
                </a:tc>
                <a:tc>
                  <a:txBody>
                    <a:bodyPr/>
                    <a:lstStyle/>
                    <a:p>
                      <a:pPr marL="285750" indent="-285750">
                        <a:buFont typeface="Arial" panose="020B0604020202020204" pitchFamily="34" charset="0"/>
                        <a:buChar char="•"/>
                      </a:pPr>
                      <a:r>
                        <a:rPr lang="en-US" sz="1400" dirty="0"/>
                        <a:t>Pyridoxine</a:t>
                      </a:r>
                    </a:p>
                  </a:txBody>
                  <a:tcPr marL="90601" marR="90601"/>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ID in ~75%</a:t>
                      </a:r>
                      <a:r>
                        <a:rPr lang="en-US" sz="1400" baseline="0" dirty="0"/>
                        <a:t> of patients (IQ&lt;70) </a:t>
                      </a:r>
                      <a:endParaRPr lang="en-US" sz="1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New therapies lead to improved outcomes</a:t>
                      </a:r>
                    </a:p>
                  </a:txBody>
                  <a:tcPr marL="90601" marR="90601"/>
                </a:tc>
                <a:extLst>
                  <a:ext uri="{0D108BD9-81ED-4DB2-BD59-A6C34878D82A}">
                    <a16:rowId xmlns:a16="http://schemas.microsoft.com/office/drawing/2014/main" val="1996092783"/>
                  </a:ext>
                </a:extLst>
              </a:tr>
              <a:tr h="432229">
                <a:tc>
                  <a:txBody>
                    <a:bodyPr/>
                    <a:lstStyle/>
                    <a:p>
                      <a:r>
                        <a:rPr lang="en-US" sz="1400" dirty="0"/>
                        <a:t>PLP binding protein</a:t>
                      </a:r>
                    </a:p>
                  </a:txBody>
                  <a:tcPr marL="90601" marR="90601"/>
                </a:tc>
                <a:tc>
                  <a:txBody>
                    <a:bodyPr/>
                    <a:lstStyle/>
                    <a:p>
                      <a:pPr algn="ctr"/>
                      <a:r>
                        <a:rPr lang="en-US" sz="1400" i="1" dirty="0"/>
                        <a:t>PROSC</a:t>
                      </a:r>
                    </a:p>
                  </a:txBody>
                  <a:tcPr marL="90601" marR="90601"/>
                </a:tc>
                <a:tc>
                  <a:txBody>
                    <a:bodyPr/>
                    <a:lstStyle/>
                    <a:p>
                      <a:pPr marL="285750" indent="-285750">
                        <a:buFont typeface="Arial" panose="020B0604020202020204" pitchFamily="34" charset="0"/>
                        <a:buChar char="•"/>
                      </a:pPr>
                      <a:r>
                        <a:rPr lang="en-US" sz="1400" dirty="0"/>
                        <a:t>Pyridoxine</a:t>
                      </a:r>
                    </a:p>
                  </a:txBody>
                  <a:tcPr marL="90601" marR="90601"/>
                </a:tc>
                <a:tc>
                  <a:txBody>
                    <a:bodyPr/>
                    <a:lstStyle/>
                    <a:p>
                      <a:pPr marL="285750" indent="-285750">
                        <a:buFont typeface="Arial" panose="020B0604020202020204" pitchFamily="34" charset="0"/>
                        <a:buChar char="•"/>
                      </a:pPr>
                      <a:r>
                        <a:rPr lang="en-US" sz="1400" dirty="0"/>
                        <a:t>Described</a:t>
                      </a:r>
                      <a:r>
                        <a:rPr lang="en-US" sz="1400" baseline="0" dirty="0"/>
                        <a:t> in 2017</a:t>
                      </a:r>
                    </a:p>
                    <a:p>
                      <a:pPr marL="285750" indent="-285750">
                        <a:buFont typeface="Arial" panose="020B0604020202020204" pitchFamily="34" charset="0"/>
                        <a:buChar char="•"/>
                      </a:pPr>
                      <a:r>
                        <a:rPr lang="en-US" sz="1400" baseline="0" dirty="0"/>
                        <a:t>Majority normal outcome </a:t>
                      </a:r>
                      <a:endParaRPr lang="en-US" sz="1400" dirty="0"/>
                    </a:p>
                  </a:txBody>
                  <a:tcPr marL="90601" marR="90601"/>
                </a:tc>
                <a:extLst>
                  <a:ext uri="{0D108BD9-81ED-4DB2-BD59-A6C34878D82A}">
                    <a16:rowId xmlns:a16="http://schemas.microsoft.com/office/drawing/2014/main" val="1506575971"/>
                  </a:ext>
                </a:extLst>
              </a:tr>
              <a:tr h="432229">
                <a:tc>
                  <a:txBody>
                    <a:bodyPr/>
                    <a:lstStyle/>
                    <a:p>
                      <a:r>
                        <a:rPr lang="en-US" sz="1400" dirty="0"/>
                        <a:t>Hypophosphatasia</a:t>
                      </a:r>
                    </a:p>
                  </a:txBody>
                  <a:tcPr marL="90601" marR="90601"/>
                </a:tc>
                <a:tc>
                  <a:txBody>
                    <a:bodyPr/>
                    <a:lstStyle/>
                    <a:p>
                      <a:pPr algn="ctr"/>
                      <a:r>
                        <a:rPr lang="en-US" sz="1400" i="1" dirty="0"/>
                        <a:t>ALPL</a:t>
                      </a:r>
                    </a:p>
                  </a:txBody>
                  <a:tcPr marL="90601" marR="90601"/>
                </a:tc>
                <a:tc>
                  <a:txBody>
                    <a:bodyPr/>
                    <a:lstStyle/>
                    <a:p>
                      <a:pPr marL="285750" indent="-285750">
                        <a:buFont typeface="Arial" panose="020B0604020202020204" pitchFamily="34" charset="0"/>
                        <a:buChar char="•"/>
                      </a:pPr>
                      <a:r>
                        <a:rPr lang="en-US" sz="1400" dirty="0"/>
                        <a:t>Pyridoxine</a:t>
                      </a:r>
                    </a:p>
                  </a:txBody>
                  <a:tcPr marL="90601" marR="90601"/>
                </a:tc>
                <a:tc>
                  <a:txBody>
                    <a:bodyPr/>
                    <a:lstStyle/>
                    <a:p>
                      <a:pPr marL="285750" indent="-285750">
                        <a:buFont typeface="Arial" panose="020B0604020202020204" pitchFamily="34" charset="0"/>
                        <a:buChar char="•"/>
                      </a:pPr>
                      <a:r>
                        <a:rPr lang="en-US" sz="1400" dirty="0"/>
                        <a:t>Seizure control </a:t>
                      </a:r>
                    </a:p>
                    <a:p>
                      <a:pPr marL="285750" indent="-285750">
                        <a:buFont typeface="Arial" panose="020B0604020202020204" pitchFamily="34" charset="0"/>
                        <a:buChar char="•"/>
                      </a:pPr>
                      <a:r>
                        <a:rPr lang="en-US" sz="1400" dirty="0"/>
                        <a:t>Lethal</a:t>
                      </a:r>
                      <a:r>
                        <a:rPr lang="en-US" sz="1400" baseline="0" dirty="0"/>
                        <a:t> bone disease</a:t>
                      </a:r>
                      <a:endParaRPr lang="en-US" sz="1400" dirty="0"/>
                    </a:p>
                  </a:txBody>
                  <a:tcPr marL="90601" marR="90601"/>
                </a:tc>
                <a:extLst>
                  <a:ext uri="{0D108BD9-81ED-4DB2-BD59-A6C34878D82A}">
                    <a16:rowId xmlns:a16="http://schemas.microsoft.com/office/drawing/2014/main" val="2421527332"/>
                  </a:ext>
                </a:extLst>
              </a:tr>
              <a:tr h="432229">
                <a:tc>
                  <a:txBody>
                    <a:bodyPr/>
                    <a:lstStyle/>
                    <a:p>
                      <a:r>
                        <a:rPr lang="en-US" sz="1400" dirty="0"/>
                        <a:t>Familial</a:t>
                      </a:r>
                      <a:r>
                        <a:rPr lang="en-US" sz="1400" baseline="0" dirty="0"/>
                        <a:t> </a:t>
                      </a:r>
                      <a:r>
                        <a:rPr lang="en-US" sz="1400" baseline="0" dirty="0" err="1"/>
                        <a:t>Hyperphosphatasia</a:t>
                      </a:r>
                      <a:endParaRPr lang="en-US" sz="1400" dirty="0"/>
                    </a:p>
                  </a:txBody>
                  <a:tcPr marL="90601" marR="90601"/>
                </a:tc>
                <a:tc>
                  <a:txBody>
                    <a:bodyPr/>
                    <a:lstStyle/>
                    <a:p>
                      <a:pPr algn="ctr"/>
                      <a:r>
                        <a:rPr lang="en-US" sz="1400" i="1" dirty="0"/>
                        <a:t>PIGV</a:t>
                      </a:r>
                    </a:p>
                  </a:txBody>
                  <a:tcPr marL="90601" marR="90601"/>
                </a:tc>
                <a:tc>
                  <a:txBody>
                    <a:bodyPr/>
                    <a:lstStyle/>
                    <a:p>
                      <a:pPr marL="285750" indent="-285750">
                        <a:buFont typeface="Arial" panose="020B0604020202020204" pitchFamily="34" charset="0"/>
                        <a:buChar char="•"/>
                      </a:pPr>
                      <a:r>
                        <a:rPr lang="en-US" sz="1400" dirty="0"/>
                        <a:t>Pyridoxine</a:t>
                      </a:r>
                      <a:r>
                        <a:rPr lang="en-US" sz="1400" baseline="0" dirty="0"/>
                        <a:t> </a:t>
                      </a:r>
                      <a:endParaRPr lang="en-US" sz="1400" dirty="0"/>
                    </a:p>
                  </a:txBody>
                  <a:tcPr marL="90601" marR="90601"/>
                </a:tc>
                <a:tc>
                  <a:txBody>
                    <a:bodyPr/>
                    <a:lstStyle/>
                    <a:p>
                      <a:pPr marL="285750" indent="-285750">
                        <a:buFont typeface="Arial" panose="020B0604020202020204" pitchFamily="34" charset="0"/>
                        <a:buChar char="•"/>
                      </a:pPr>
                      <a:r>
                        <a:rPr lang="en-US" sz="1400" dirty="0"/>
                        <a:t>Seizure control</a:t>
                      </a:r>
                    </a:p>
                    <a:p>
                      <a:pPr marL="285750" indent="-285750">
                        <a:buFont typeface="Arial" panose="020B0604020202020204" pitchFamily="34" charset="0"/>
                        <a:buChar char="•"/>
                      </a:pPr>
                      <a:r>
                        <a:rPr lang="en-US" sz="1400" dirty="0"/>
                        <a:t>DD/ID</a:t>
                      </a:r>
                      <a:r>
                        <a:rPr lang="en-US" sz="1400" baseline="0" dirty="0"/>
                        <a:t> </a:t>
                      </a:r>
                      <a:endParaRPr lang="en-US" sz="1400" dirty="0"/>
                    </a:p>
                  </a:txBody>
                  <a:tcPr marL="90601" marR="90601"/>
                </a:tc>
                <a:extLst>
                  <a:ext uri="{0D108BD9-81ED-4DB2-BD59-A6C34878D82A}">
                    <a16:rowId xmlns:a16="http://schemas.microsoft.com/office/drawing/2014/main" val="2356565223"/>
                  </a:ext>
                </a:extLst>
              </a:tr>
              <a:tr h="432229">
                <a:tc>
                  <a:txBody>
                    <a:bodyPr/>
                    <a:lstStyle/>
                    <a:p>
                      <a:r>
                        <a:rPr lang="en-US" sz="1400" dirty="0"/>
                        <a:t>Hyperprolinemia II</a:t>
                      </a:r>
                    </a:p>
                  </a:txBody>
                  <a:tcPr marL="90601" marR="90601"/>
                </a:tc>
                <a:tc>
                  <a:txBody>
                    <a:bodyPr/>
                    <a:lstStyle/>
                    <a:p>
                      <a:pPr algn="ctr"/>
                      <a:r>
                        <a:rPr lang="en-US" sz="1400" i="1" dirty="0"/>
                        <a:t>ALDH4A1</a:t>
                      </a:r>
                    </a:p>
                  </a:txBody>
                  <a:tcPr marL="90601" marR="90601"/>
                </a:tc>
                <a:tc>
                  <a:txBody>
                    <a:bodyPr/>
                    <a:lstStyle/>
                    <a:p>
                      <a:pPr marL="285750" indent="-285750">
                        <a:buFont typeface="Arial" panose="020B0604020202020204" pitchFamily="34" charset="0"/>
                        <a:buChar char="•"/>
                      </a:pPr>
                      <a:r>
                        <a:rPr lang="en-US" sz="1400" dirty="0"/>
                        <a:t>Pyridoxine</a:t>
                      </a:r>
                    </a:p>
                  </a:txBody>
                  <a:tcPr marL="90601" marR="90601"/>
                </a:tc>
                <a:tc>
                  <a:txBody>
                    <a:bodyPr/>
                    <a:lstStyle/>
                    <a:p>
                      <a:pPr marL="285750" indent="-285750">
                        <a:buFont typeface="Arial" panose="020B0604020202020204" pitchFamily="34" charset="0"/>
                        <a:buChar char="•"/>
                      </a:pPr>
                      <a:r>
                        <a:rPr lang="en-US" sz="1400" dirty="0"/>
                        <a:t>Seizure control</a:t>
                      </a:r>
                    </a:p>
                    <a:p>
                      <a:pPr marL="285750" indent="-285750">
                        <a:buFont typeface="Arial" panose="020B0604020202020204" pitchFamily="34" charset="0"/>
                        <a:buChar char="•"/>
                      </a:pPr>
                      <a:r>
                        <a:rPr lang="en-US" sz="1400" dirty="0"/>
                        <a:t>DD/I</a:t>
                      </a:r>
                      <a:r>
                        <a:rPr lang="en-US" sz="1400" baseline="0" dirty="0"/>
                        <a:t>D </a:t>
                      </a:r>
                      <a:endParaRPr lang="en-US" sz="1400" dirty="0"/>
                    </a:p>
                  </a:txBody>
                  <a:tcPr marL="90601" marR="90601"/>
                </a:tc>
                <a:extLst>
                  <a:ext uri="{0D108BD9-81ED-4DB2-BD59-A6C34878D82A}">
                    <a16:rowId xmlns:a16="http://schemas.microsoft.com/office/drawing/2014/main" val="2712550877"/>
                  </a:ext>
                </a:extLst>
              </a:tr>
            </a:tbl>
          </a:graphicData>
        </a:graphic>
      </p:graphicFrame>
    </p:spTree>
    <p:extLst>
      <p:ext uri="{BB962C8B-B14F-4D97-AF65-F5344CB8AC3E}">
        <p14:creationId xmlns:p14="http://schemas.microsoft.com/office/powerpoint/2010/main" val="31784151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415600" y="414367"/>
            <a:ext cx="11360800" cy="763600"/>
          </a:xfrm>
          <a:prstGeom prst="rect">
            <a:avLst/>
          </a:prstGeom>
        </p:spPr>
        <p:txBody>
          <a:bodyPr spcFirstLastPara="1" vert="horz" wrap="square" lIns="121900" tIns="121900" rIns="121900" bIns="121900" rtlCol="0" anchor="t" anchorCtr="0">
            <a:noAutofit/>
          </a:bodyPr>
          <a:lstStyle/>
          <a:p>
            <a:r>
              <a:rPr lang="en" i="1" dirty="0">
                <a:solidFill>
                  <a:schemeClr val="accent5"/>
                </a:solidFill>
              </a:rPr>
              <a:t>MTFMT </a:t>
            </a:r>
            <a:r>
              <a:rPr lang="en" dirty="0">
                <a:solidFill>
                  <a:schemeClr val="accent5"/>
                </a:solidFill>
              </a:rPr>
              <a:t>- Leigh</a:t>
            </a:r>
            <a:endParaRPr dirty="0">
              <a:solidFill>
                <a:schemeClr val="accent5"/>
              </a:solidFill>
            </a:endParaRPr>
          </a:p>
        </p:txBody>
      </p:sp>
      <p:sp>
        <p:nvSpPr>
          <p:cNvPr id="334" name="Google Shape;334;p48"/>
          <p:cNvSpPr txBox="1">
            <a:spLocks noGrp="1"/>
          </p:cNvSpPr>
          <p:nvPr>
            <p:ph type="body" idx="1"/>
          </p:nvPr>
        </p:nvSpPr>
        <p:spPr>
          <a:xfrm>
            <a:off x="-1" y="1387267"/>
            <a:ext cx="6622591" cy="5157600"/>
          </a:xfrm>
          <a:prstGeom prst="rect">
            <a:avLst/>
          </a:prstGeom>
        </p:spPr>
        <p:txBody>
          <a:bodyPr spcFirstLastPara="1" vert="horz" wrap="square" lIns="121900" tIns="121900" rIns="121900" bIns="121900" rtlCol="0" anchor="t" anchorCtr="0">
            <a:noAutofit/>
          </a:bodyPr>
          <a:lstStyle/>
          <a:p>
            <a:r>
              <a:rPr lang="en" dirty="0"/>
              <a:t>Mitochondrial methionyl-tRNA formyltransferase</a:t>
            </a:r>
            <a:endParaRPr dirty="0"/>
          </a:p>
          <a:p>
            <a:r>
              <a:rPr lang="en" dirty="0"/>
              <a:t>The initiating methionine in an mtDNA-encoded protein is formylated</a:t>
            </a:r>
            <a:endParaRPr dirty="0"/>
          </a:p>
          <a:p>
            <a:r>
              <a:rPr lang="en" dirty="0"/>
              <a:t>One of the most common causes of Leigh disease</a:t>
            </a:r>
            <a:endParaRPr dirty="0"/>
          </a:p>
          <a:p>
            <a:r>
              <a:rPr lang="en" b="1" dirty="0"/>
              <a:t>Later onset and slower progression than most Leigh</a:t>
            </a:r>
            <a:r>
              <a:rPr lang="en" dirty="0"/>
              <a:t>; rarely with acute regression</a:t>
            </a:r>
            <a:endParaRPr dirty="0"/>
          </a:p>
          <a:p>
            <a:r>
              <a:rPr lang="en" dirty="0"/>
              <a:t>Microcephaly, weakness, ataxia</a:t>
            </a:r>
            <a:endParaRPr dirty="0"/>
          </a:p>
        </p:txBody>
      </p:sp>
      <p:pic>
        <p:nvPicPr>
          <p:cNvPr id="335" name="Google Shape;335;p48"/>
          <p:cNvPicPr preferRelativeResize="0"/>
          <p:nvPr/>
        </p:nvPicPr>
        <p:blipFill>
          <a:blip r:embed="rId3">
            <a:alphaModFix/>
          </a:blip>
          <a:stretch>
            <a:fillRect/>
          </a:stretch>
        </p:blipFill>
        <p:spPr>
          <a:xfrm>
            <a:off x="6589500" y="212581"/>
            <a:ext cx="5345200" cy="5816833"/>
          </a:xfrm>
          <a:prstGeom prst="rect">
            <a:avLst/>
          </a:prstGeom>
          <a:noFill/>
          <a:ln>
            <a:noFill/>
          </a:ln>
        </p:spPr>
      </p:pic>
      <p:sp>
        <p:nvSpPr>
          <p:cNvPr id="336" name="Google Shape;336;p48"/>
          <p:cNvSpPr txBox="1"/>
          <p:nvPr/>
        </p:nvSpPr>
        <p:spPr>
          <a:xfrm>
            <a:off x="8790800" y="6365600"/>
            <a:ext cx="3401200" cy="492400"/>
          </a:xfrm>
          <a:prstGeom prst="rect">
            <a:avLst/>
          </a:prstGeom>
          <a:noFill/>
          <a:ln>
            <a:noFill/>
          </a:ln>
        </p:spPr>
        <p:txBody>
          <a:bodyPr spcFirstLastPara="1" wrap="square" lIns="121900" tIns="121900" rIns="121900" bIns="121900" anchor="t" anchorCtr="0">
            <a:noAutofit/>
          </a:bodyPr>
          <a:lstStyle/>
          <a:p>
            <a:r>
              <a:rPr lang="en" sz="2400">
                <a:solidFill>
                  <a:srgbClr val="FFFFFF"/>
                </a:solidFill>
              </a:rPr>
              <a:t>Haack Mol Genet Metab 2014</a:t>
            </a:r>
            <a:endParaRPr sz="24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726633" y="2385600"/>
            <a:ext cx="4551600" cy="2086800"/>
          </a:xfrm>
          <a:prstGeom prst="rect">
            <a:avLst/>
          </a:prstGeom>
        </p:spPr>
        <p:txBody>
          <a:bodyPr spcFirstLastPara="1" vert="horz" wrap="square" lIns="121900" tIns="121900" rIns="121900" bIns="121900" rtlCol="0" anchor="ctr" anchorCtr="0">
            <a:noAutofit/>
          </a:bodyPr>
          <a:lstStyle/>
          <a:p>
            <a:r>
              <a:rPr lang="en"/>
              <a:t>Pyruvate dehydrogenase</a:t>
            </a:r>
            <a:endParaRPr/>
          </a:p>
        </p:txBody>
      </p:sp>
      <p:pic>
        <p:nvPicPr>
          <p:cNvPr id="342" name="Google Shape;342;p49"/>
          <p:cNvPicPr preferRelativeResize="0"/>
          <p:nvPr/>
        </p:nvPicPr>
        <p:blipFill>
          <a:blip r:embed="rId3">
            <a:alphaModFix/>
          </a:blip>
          <a:stretch>
            <a:fillRect/>
          </a:stretch>
        </p:blipFill>
        <p:spPr>
          <a:xfrm>
            <a:off x="5867083" y="0"/>
            <a:ext cx="6324901" cy="6858000"/>
          </a:xfrm>
          <a:prstGeom prst="rect">
            <a:avLst/>
          </a:prstGeom>
          <a:noFill/>
          <a:ln>
            <a:noFill/>
          </a:ln>
        </p:spPr>
      </p:pic>
      <p:sp>
        <p:nvSpPr>
          <p:cNvPr id="343" name="Google Shape;343;p49"/>
          <p:cNvSpPr txBox="1"/>
          <p:nvPr/>
        </p:nvSpPr>
        <p:spPr>
          <a:xfrm>
            <a:off x="9811200" y="6462000"/>
            <a:ext cx="2380800" cy="599200"/>
          </a:xfrm>
          <a:prstGeom prst="rect">
            <a:avLst/>
          </a:prstGeom>
          <a:noFill/>
          <a:ln>
            <a:noFill/>
          </a:ln>
        </p:spPr>
        <p:txBody>
          <a:bodyPr spcFirstLastPara="1" wrap="square" lIns="121900" tIns="121900" rIns="121900" bIns="121900" anchor="t" anchorCtr="0">
            <a:noAutofit/>
          </a:bodyPr>
          <a:lstStyle/>
          <a:p>
            <a:pPr algn="r"/>
            <a:r>
              <a:rPr lang="en" sz="2400"/>
              <a:t>Protein Data Bank</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0"/>
          <p:cNvSpPr txBox="1">
            <a:spLocks noGrp="1"/>
          </p:cNvSpPr>
          <p:nvPr>
            <p:ph type="title"/>
          </p:nvPr>
        </p:nvSpPr>
        <p:spPr>
          <a:xfrm>
            <a:off x="97277" y="89494"/>
            <a:ext cx="11679123" cy="1032539"/>
          </a:xfrm>
          <a:prstGeom prst="rect">
            <a:avLst/>
          </a:prstGeom>
        </p:spPr>
        <p:txBody>
          <a:bodyPr spcFirstLastPara="1" vert="horz" wrap="square" lIns="121900" tIns="121900" rIns="121900" bIns="121900" rtlCol="0" anchor="t" anchorCtr="0">
            <a:noAutofit/>
          </a:bodyPr>
          <a:lstStyle/>
          <a:p>
            <a:r>
              <a:rPr lang="en" dirty="0">
                <a:solidFill>
                  <a:schemeClr val="accent5"/>
                </a:solidFill>
              </a:rPr>
              <a:t>Pyruvate Dehydrogenase Deficiency (PDH)</a:t>
            </a:r>
            <a:endParaRPr dirty="0">
              <a:solidFill>
                <a:schemeClr val="accent5"/>
              </a:solidFill>
            </a:endParaRPr>
          </a:p>
        </p:txBody>
      </p:sp>
      <p:sp>
        <p:nvSpPr>
          <p:cNvPr id="349" name="Google Shape;349;p50"/>
          <p:cNvSpPr txBox="1">
            <a:spLocks noGrp="1"/>
          </p:cNvSpPr>
          <p:nvPr>
            <p:ph type="body" idx="1"/>
          </p:nvPr>
        </p:nvSpPr>
        <p:spPr>
          <a:xfrm>
            <a:off x="27237" y="1073934"/>
            <a:ext cx="5824923" cy="5549099"/>
          </a:xfrm>
          <a:prstGeom prst="rect">
            <a:avLst/>
          </a:prstGeom>
        </p:spPr>
        <p:txBody>
          <a:bodyPr spcFirstLastPara="1" vert="horz" wrap="square" lIns="121900" tIns="121900" rIns="121900" bIns="121900" rtlCol="0" anchor="t" anchorCtr="0">
            <a:noAutofit/>
          </a:bodyPr>
          <a:lstStyle/>
          <a:p>
            <a:r>
              <a:rPr lang="en" dirty="0"/>
              <a:t>PDH is a large multi-subunit enzyme complex in the mitochondrial matrix that links glycolysis with the TCA cycle</a:t>
            </a:r>
            <a:endParaRPr dirty="0"/>
          </a:p>
          <a:p>
            <a:r>
              <a:rPr lang="en" dirty="0"/>
              <a:t>There are multiple primary and secondary genetic causes of PDH deficiency (~13 genes)</a:t>
            </a:r>
            <a:endParaRPr dirty="0"/>
          </a:p>
          <a:p>
            <a:r>
              <a:rPr lang="en" dirty="0"/>
              <a:t>The most common is the </a:t>
            </a:r>
            <a:r>
              <a:rPr lang="en" b="1" dirty="0"/>
              <a:t>X-linked gene </a:t>
            </a:r>
            <a:r>
              <a:rPr lang="en" b="1" i="1" dirty="0"/>
              <a:t>PDHA1 </a:t>
            </a:r>
            <a:r>
              <a:rPr lang="en" i="1" dirty="0"/>
              <a:t> </a:t>
            </a:r>
            <a:r>
              <a:rPr lang="en" dirty="0"/>
              <a:t>(80% of patients)</a:t>
            </a:r>
            <a:endParaRPr dirty="0"/>
          </a:p>
          <a:p>
            <a:r>
              <a:rPr lang="en" dirty="0"/>
              <a:t>Encodes the E1α subunit of the complex</a:t>
            </a:r>
            <a:endParaRPr dirty="0"/>
          </a:p>
        </p:txBody>
      </p:sp>
      <p:pic>
        <p:nvPicPr>
          <p:cNvPr id="350" name="Google Shape;350;p50"/>
          <p:cNvPicPr preferRelativeResize="0"/>
          <p:nvPr/>
        </p:nvPicPr>
        <p:blipFill>
          <a:blip r:embed="rId3">
            <a:alphaModFix/>
          </a:blip>
          <a:stretch>
            <a:fillRect/>
          </a:stretch>
        </p:blipFill>
        <p:spPr>
          <a:xfrm>
            <a:off x="5980566" y="1653702"/>
            <a:ext cx="6055794" cy="511480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66148" y="62257"/>
            <a:ext cx="11710252" cy="1015010"/>
          </a:xfrm>
          <a:prstGeom prst="rect">
            <a:avLst/>
          </a:prstGeom>
        </p:spPr>
        <p:txBody>
          <a:bodyPr spcFirstLastPara="1" vert="horz" wrap="square" lIns="121900" tIns="121900" rIns="121900" bIns="121900" rtlCol="0" anchor="t" anchorCtr="0">
            <a:noAutofit/>
          </a:bodyPr>
          <a:lstStyle/>
          <a:p>
            <a:pPr>
              <a:lnSpc>
                <a:spcPct val="115000"/>
              </a:lnSpc>
              <a:spcAft>
                <a:spcPts val="2133"/>
              </a:spcAft>
            </a:pPr>
            <a:r>
              <a:rPr lang="en" i="1" dirty="0">
                <a:solidFill>
                  <a:schemeClr val="accent5"/>
                </a:solidFill>
              </a:rPr>
              <a:t>PDHA1 </a:t>
            </a:r>
            <a:r>
              <a:rPr lang="en" dirty="0">
                <a:solidFill>
                  <a:schemeClr val="accent5"/>
                </a:solidFill>
              </a:rPr>
              <a:t>- girls</a:t>
            </a:r>
            <a:endParaRPr dirty="0">
              <a:solidFill>
                <a:schemeClr val="accent5"/>
              </a:solidFill>
            </a:endParaRPr>
          </a:p>
        </p:txBody>
      </p:sp>
      <p:sp>
        <p:nvSpPr>
          <p:cNvPr id="356" name="Google Shape;356;p51"/>
          <p:cNvSpPr txBox="1">
            <a:spLocks noGrp="1"/>
          </p:cNvSpPr>
          <p:nvPr>
            <p:ph type="body" idx="1"/>
          </p:nvPr>
        </p:nvSpPr>
        <p:spPr>
          <a:xfrm>
            <a:off x="66148" y="957202"/>
            <a:ext cx="5984456" cy="5587365"/>
          </a:xfrm>
          <a:prstGeom prst="rect">
            <a:avLst/>
          </a:prstGeom>
        </p:spPr>
        <p:txBody>
          <a:bodyPr spcFirstLastPara="1" vert="horz" wrap="square" lIns="121900" tIns="121900" rIns="121900" bIns="121900" rtlCol="0" anchor="t" anchorCtr="0">
            <a:noAutofit/>
          </a:bodyPr>
          <a:lstStyle/>
          <a:p>
            <a:r>
              <a:rPr lang="en" dirty="0"/>
              <a:t>Girls present with severe GDD &amp; </a:t>
            </a:r>
            <a:r>
              <a:rPr lang="en" b="1" dirty="0"/>
              <a:t>brain malformations</a:t>
            </a:r>
            <a:endParaRPr b="1" dirty="0"/>
          </a:p>
          <a:p>
            <a:pPr lvl="1">
              <a:spcBef>
                <a:spcPts val="0"/>
              </a:spcBef>
            </a:pPr>
            <a:r>
              <a:rPr lang="en" dirty="0"/>
              <a:t>Agenesis of the corpus callosum</a:t>
            </a:r>
            <a:endParaRPr dirty="0"/>
          </a:p>
          <a:p>
            <a:pPr lvl="1">
              <a:spcBef>
                <a:spcPts val="0"/>
              </a:spcBef>
            </a:pPr>
            <a:r>
              <a:rPr lang="en" dirty="0"/>
              <a:t>Cystic lesions</a:t>
            </a:r>
            <a:endParaRPr dirty="0"/>
          </a:p>
          <a:p>
            <a:pPr lvl="1">
              <a:spcBef>
                <a:spcPts val="0"/>
              </a:spcBef>
            </a:pPr>
            <a:r>
              <a:rPr lang="en" dirty="0"/>
              <a:t>General atrophy</a:t>
            </a:r>
            <a:endParaRPr dirty="0"/>
          </a:p>
          <a:p>
            <a:r>
              <a:rPr lang="en" dirty="0"/>
              <a:t>Dysmorphic facial features</a:t>
            </a:r>
            <a:endParaRPr dirty="0"/>
          </a:p>
          <a:p>
            <a:r>
              <a:rPr lang="en" dirty="0"/>
              <a:t>Unlikely to have significant elevation of lactic acid </a:t>
            </a:r>
            <a:endParaRPr dirty="0"/>
          </a:p>
          <a:p>
            <a:r>
              <a:rPr lang="en" dirty="0"/>
              <a:t>Girls are mosaic for severe PDH deficiency due to X-inactivation in some tissues </a:t>
            </a:r>
            <a:endParaRPr dirty="0"/>
          </a:p>
        </p:txBody>
      </p:sp>
      <p:pic>
        <p:nvPicPr>
          <p:cNvPr id="357" name="Google Shape;357;p51"/>
          <p:cNvPicPr preferRelativeResize="0"/>
          <p:nvPr/>
        </p:nvPicPr>
        <p:blipFill rotWithShape="1">
          <a:blip r:embed="rId3">
            <a:alphaModFix/>
          </a:blip>
          <a:srcRect l="7001" r="16732"/>
          <a:stretch/>
        </p:blipFill>
        <p:spPr>
          <a:xfrm>
            <a:off x="6083568" y="0"/>
            <a:ext cx="6108433" cy="6858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2"/>
          <p:cNvSpPr txBox="1">
            <a:spLocks noGrp="1"/>
          </p:cNvSpPr>
          <p:nvPr>
            <p:ph type="title"/>
          </p:nvPr>
        </p:nvSpPr>
        <p:spPr>
          <a:xfrm>
            <a:off x="85603" y="50584"/>
            <a:ext cx="11690797" cy="1306383"/>
          </a:xfrm>
          <a:prstGeom prst="rect">
            <a:avLst/>
          </a:prstGeom>
        </p:spPr>
        <p:txBody>
          <a:bodyPr spcFirstLastPara="1" vert="horz" wrap="square" lIns="121900" tIns="121900" rIns="121900" bIns="121900" rtlCol="0" anchor="t" anchorCtr="0">
            <a:noAutofit/>
          </a:bodyPr>
          <a:lstStyle/>
          <a:p>
            <a:r>
              <a:rPr lang="en" i="1" dirty="0">
                <a:solidFill>
                  <a:schemeClr val="accent5"/>
                </a:solidFill>
              </a:rPr>
              <a:t>PDHA1 </a:t>
            </a:r>
            <a:r>
              <a:rPr lang="en" dirty="0">
                <a:solidFill>
                  <a:schemeClr val="accent5"/>
                </a:solidFill>
              </a:rPr>
              <a:t>- Boys</a:t>
            </a:r>
            <a:endParaRPr dirty="0">
              <a:solidFill>
                <a:schemeClr val="accent5"/>
              </a:solidFill>
            </a:endParaRPr>
          </a:p>
        </p:txBody>
      </p:sp>
      <p:sp>
        <p:nvSpPr>
          <p:cNvPr id="363" name="Google Shape;363;p52"/>
          <p:cNvSpPr txBox="1">
            <a:spLocks noGrp="1"/>
          </p:cNvSpPr>
          <p:nvPr>
            <p:ph type="body" idx="1"/>
          </p:nvPr>
        </p:nvSpPr>
        <p:spPr>
          <a:xfrm>
            <a:off x="415600" y="949420"/>
            <a:ext cx="7919200" cy="5550413"/>
          </a:xfrm>
          <a:prstGeom prst="rect">
            <a:avLst/>
          </a:prstGeom>
        </p:spPr>
        <p:txBody>
          <a:bodyPr spcFirstLastPara="1" vert="horz" wrap="square" lIns="121900" tIns="121900" rIns="121900" bIns="121900" rtlCol="0" anchor="t" anchorCtr="0">
            <a:noAutofit/>
          </a:bodyPr>
          <a:lstStyle/>
          <a:p>
            <a:r>
              <a:rPr lang="en" dirty="0"/>
              <a:t>Boys tend to have mild mutations (missense)</a:t>
            </a:r>
            <a:endParaRPr dirty="0"/>
          </a:p>
          <a:p>
            <a:r>
              <a:rPr lang="en" dirty="0"/>
              <a:t>May present with ataxia, hypotonia, developmental delay </a:t>
            </a:r>
            <a:endParaRPr dirty="0"/>
          </a:p>
          <a:p>
            <a:r>
              <a:rPr lang="en" dirty="0"/>
              <a:t>MRI with Leigh-like findings or cerebellar atrophy, not structural lesions</a:t>
            </a:r>
            <a:endParaRPr dirty="0"/>
          </a:p>
          <a:p>
            <a:r>
              <a:rPr lang="en" dirty="0"/>
              <a:t>May have severely </a:t>
            </a:r>
            <a:r>
              <a:rPr lang="en" b="1" dirty="0"/>
              <a:t>elevated lactate and pyruvate</a:t>
            </a:r>
            <a:r>
              <a:rPr lang="en" dirty="0"/>
              <a:t> with low/normal ratio</a:t>
            </a:r>
            <a:endParaRPr dirty="0"/>
          </a:p>
          <a:p>
            <a:r>
              <a:rPr lang="en" dirty="0"/>
              <a:t>Diagnostic testing - enzyme assay, sequencing</a:t>
            </a:r>
            <a:endParaRPr dirty="0"/>
          </a:p>
          <a:p>
            <a:r>
              <a:rPr lang="en" b="1" dirty="0"/>
              <a:t>Treatment: thiamine and/or ketogenic diet</a:t>
            </a:r>
            <a:endParaRPr b="1" dirty="0"/>
          </a:p>
          <a:p>
            <a:r>
              <a:rPr lang="en" dirty="0"/>
              <a:t>Dicholoroacetate (DCA) treats lactic acidosis but no clinical improvement (maybe)</a:t>
            </a:r>
            <a:endParaRPr dirty="0"/>
          </a:p>
        </p:txBody>
      </p:sp>
      <p:pic>
        <p:nvPicPr>
          <p:cNvPr id="364" name="Google Shape;364;p52"/>
          <p:cNvPicPr preferRelativeResize="0"/>
          <p:nvPr/>
        </p:nvPicPr>
        <p:blipFill>
          <a:blip r:embed="rId3">
            <a:alphaModFix/>
          </a:blip>
          <a:stretch>
            <a:fillRect/>
          </a:stretch>
        </p:blipFill>
        <p:spPr>
          <a:xfrm>
            <a:off x="8858101" y="3524101"/>
            <a:ext cx="3333900" cy="3333900"/>
          </a:xfrm>
          <a:prstGeom prst="rect">
            <a:avLst/>
          </a:prstGeom>
          <a:noFill/>
          <a:ln>
            <a:noFill/>
          </a:ln>
        </p:spPr>
      </p:pic>
      <p:pic>
        <p:nvPicPr>
          <p:cNvPr id="365" name="Google Shape;365;p52"/>
          <p:cNvPicPr preferRelativeResize="0"/>
          <p:nvPr/>
        </p:nvPicPr>
        <p:blipFill>
          <a:blip r:embed="rId4">
            <a:alphaModFix/>
          </a:blip>
          <a:stretch>
            <a:fillRect/>
          </a:stretch>
        </p:blipFill>
        <p:spPr>
          <a:xfrm>
            <a:off x="8858101" y="0"/>
            <a:ext cx="3333900" cy="333386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93386" y="101169"/>
            <a:ext cx="11683014" cy="972766"/>
          </a:xfrm>
          <a:prstGeom prst="rect">
            <a:avLst/>
          </a:prstGeom>
        </p:spPr>
        <p:txBody>
          <a:bodyPr spcFirstLastPara="1" vert="horz" wrap="square" lIns="121900" tIns="121900" rIns="121900" bIns="121900" rtlCol="0" anchor="t" anchorCtr="0">
            <a:noAutofit/>
          </a:bodyPr>
          <a:lstStyle/>
          <a:p>
            <a:r>
              <a:rPr lang="en" dirty="0">
                <a:solidFill>
                  <a:schemeClr val="accent5"/>
                </a:solidFill>
              </a:rPr>
              <a:t>Thiamine disorders</a:t>
            </a:r>
            <a:endParaRPr dirty="0">
              <a:solidFill>
                <a:schemeClr val="accent5"/>
              </a:solidFill>
            </a:endParaRPr>
          </a:p>
        </p:txBody>
      </p:sp>
      <p:sp>
        <p:nvSpPr>
          <p:cNvPr id="371" name="Google Shape;371;p53"/>
          <p:cNvSpPr txBox="1">
            <a:spLocks noGrp="1"/>
          </p:cNvSpPr>
          <p:nvPr>
            <p:ph type="body" idx="1"/>
          </p:nvPr>
        </p:nvSpPr>
        <p:spPr>
          <a:xfrm>
            <a:off x="38911" y="968876"/>
            <a:ext cx="5913089" cy="5419358"/>
          </a:xfrm>
          <a:prstGeom prst="rect">
            <a:avLst/>
          </a:prstGeom>
        </p:spPr>
        <p:txBody>
          <a:bodyPr spcFirstLastPara="1" vert="horz" wrap="square" lIns="121900" tIns="121900" rIns="121900" bIns="121900" rtlCol="0" anchor="t" anchorCtr="0">
            <a:noAutofit/>
          </a:bodyPr>
          <a:lstStyle/>
          <a:p>
            <a:r>
              <a:rPr lang="en" dirty="0"/>
              <a:t>Result in pyruvate dehydrogenase dysfunction as well as other enzymes</a:t>
            </a:r>
            <a:endParaRPr dirty="0"/>
          </a:p>
          <a:p>
            <a:r>
              <a:rPr lang="en" dirty="0"/>
              <a:t>Leigh-like brain MRI findings or microcephaly</a:t>
            </a:r>
            <a:endParaRPr dirty="0"/>
          </a:p>
          <a:p>
            <a:r>
              <a:rPr lang="en" dirty="0"/>
              <a:t>Cell membrane and mitochondrial membrane transporters</a:t>
            </a:r>
            <a:endParaRPr dirty="0"/>
          </a:p>
          <a:p>
            <a:r>
              <a:rPr lang="en" dirty="0"/>
              <a:t>Thiamine phosphokinase</a:t>
            </a:r>
            <a:endParaRPr dirty="0"/>
          </a:p>
          <a:p>
            <a:r>
              <a:rPr lang="en" dirty="0"/>
              <a:t>Some treatable with thiamine supplementation, but often diagnosed late in the course</a:t>
            </a:r>
            <a:endParaRPr dirty="0"/>
          </a:p>
        </p:txBody>
      </p:sp>
      <p:pic>
        <p:nvPicPr>
          <p:cNvPr id="372" name="Google Shape;372;p53"/>
          <p:cNvPicPr preferRelativeResize="0"/>
          <p:nvPr/>
        </p:nvPicPr>
        <p:blipFill>
          <a:blip r:embed="rId3">
            <a:alphaModFix/>
          </a:blip>
          <a:stretch>
            <a:fillRect/>
          </a:stretch>
        </p:blipFill>
        <p:spPr>
          <a:xfrm>
            <a:off x="6351900" y="884267"/>
            <a:ext cx="5536400" cy="4979044"/>
          </a:xfrm>
          <a:prstGeom prst="rect">
            <a:avLst/>
          </a:prstGeom>
          <a:noFill/>
          <a:ln>
            <a:noFill/>
          </a:ln>
        </p:spPr>
      </p:pic>
      <p:sp>
        <p:nvSpPr>
          <p:cNvPr id="373" name="Google Shape;373;p53"/>
          <p:cNvSpPr txBox="1"/>
          <p:nvPr/>
        </p:nvSpPr>
        <p:spPr>
          <a:xfrm>
            <a:off x="7193600" y="6091833"/>
            <a:ext cx="6444000" cy="752000"/>
          </a:xfrm>
          <a:prstGeom prst="rect">
            <a:avLst/>
          </a:prstGeom>
          <a:noFill/>
          <a:ln>
            <a:noFill/>
          </a:ln>
        </p:spPr>
        <p:txBody>
          <a:bodyPr spcFirstLastPara="1" wrap="square" lIns="121900" tIns="121900" rIns="121900" bIns="121900" anchor="t" anchorCtr="0">
            <a:noAutofit/>
          </a:bodyPr>
          <a:lstStyle/>
          <a:p>
            <a:r>
              <a:rPr lang="en" sz="2400"/>
              <a:t>Mayr et al AJHG 2011</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0" y="0"/>
            <a:ext cx="4136400" cy="5242467"/>
          </a:xfrm>
          <a:prstGeom prst="rect">
            <a:avLst/>
          </a:prstGeom>
        </p:spPr>
        <p:txBody>
          <a:bodyPr spcFirstLastPara="1" vert="horz" wrap="square" lIns="121900" tIns="121900" rIns="121900" bIns="121900" rtlCol="0" anchor="ctr" anchorCtr="0">
            <a:noAutofit/>
          </a:bodyPr>
          <a:lstStyle/>
          <a:p>
            <a:r>
              <a:rPr lang="en" dirty="0">
                <a:solidFill>
                  <a:schemeClr val="accent5"/>
                </a:solidFill>
              </a:rPr>
              <a:t>mtDNA maintenance</a:t>
            </a:r>
            <a:endParaRPr dirty="0">
              <a:solidFill>
                <a:schemeClr val="accent5"/>
              </a:solidFill>
            </a:endParaRPr>
          </a:p>
        </p:txBody>
      </p:sp>
      <p:pic>
        <p:nvPicPr>
          <p:cNvPr id="379" name="Google Shape;379;p54"/>
          <p:cNvPicPr preferRelativeResize="0"/>
          <p:nvPr/>
        </p:nvPicPr>
        <p:blipFill>
          <a:blip r:embed="rId3">
            <a:alphaModFix/>
          </a:blip>
          <a:stretch>
            <a:fillRect/>
          </a:stretch>
        </p:blipFill>
        <p:spPr>
          <a:xfrm>
            <a:off x="4136573" y="0"/>
            <a:ext cx="8055428" cy="6858000"/>
          </a:xfrm>
          <a:prstGeom prst="rect">
            <a:avLst/>
          </a:prstGeom>
          <a:noFill/>
          <a:ln>
            <a:noFill/>
          </a:ln>
        </p:spPr>
      </p:pic>
      <p:sp>
        <p:nvSpPr>
          <p:cNvPr id="380" name="Google Shape;380;p54"/>
          <p:cNvSpPr txBox="1"/>
          <p:nvPr/>
        </p:nvSpPr>
        <p:spPr>
          <a:xfrm>
            <a:off x="5266400" y="0"/>
            <a:ext cx="6925600" cy="808000"/>
          </a:xfrm>
          <a:prstGeom prst="rect">
            <a:avLst/>
          </a:prstGeom>
          <a:noFill/>
          <a:ln>
            <a:noFill/>
          </a:ln>
        </p:spPr>
        <p:txBody>
          <a:bodyPr spcFirstLastPara="1" wrap="square" lIns="121900" tIns="121900" rIns="121900" bIns="121900" anchor="t" anchorCtr="0">
            <a:noAutofit/>
          </a:bodyPr>
          <a:lstStyle/>
          <a:p>
            <a:pPr algn="r"/>
            <a:r>
              <a:rPr lang="en" sz="2400"/>
              <a:t>Suomalainen et al Neuromuscular Disorders 2010</a:t>
            </a:r>
            <a:endParaRPr sz="2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5"/>
          <p:cNvSpPr txBox="1">
            <a:spLocks noGrp="1"/>
          </p:cNvSpPr>
          <p:nvPr>
            <p:ph type="title"/>
          </p:nvPr>
        </p:nvSpPr>
        <p:spPr>
          <a:xfrm>
            <a:off x="101168" y="70039"/>
            <a:ext cx="11545399" cy="968261"/>
          </a:xfrm>
          <a:prstGeom prst="rect">
            <a:avLst/>
          </a:prstGeom>
        </p:spPr>
        <p:txBody>
          <a:bodyPr spcFirstLastPara="1" vert="horz" wrap="square" lIns="121900" tIns="121900" rIns="121900" bIns="121900" rtlCol="0" anchor="t" anchorCtr="0">
            <a:noAutofit/>
          </a:bodyPr>
          <a:lstStyle/>
          <a:p>
            <a:r>
              <a:rPr lang="en" dirty="0">
                <a:solidFill>
                  <a:schemeClr val="accent5"/>
                </a:solidFill>
              </a:rPr>
              <a:t>Alpers Syndrome</a:t>
            </a:r>
            <a:endParaRPr dirty="0">
              <a:solidFill>
                <a:schemeClr val="accent5"/>
              </a:solidFill>
            </a:endParaRPr>
          </a:p>
        </p:txBody>
      </p:sp>
      <p:sp>
        <p:nvSpPr>
          <p:cNvPr id="386" name="Google Shape;386;p55"/>
          <p:cNvSpPr txBox="1">
            <a:spLocks noGrp="1"/>
          </p:cNvSpPr>
          <p:nvPr>
            <p:ph type="body" idx="1"/>
          </p:nvPr>
        </p:nvSpPr>
        <p:spPr>
          <a:xfrm>
            <a:off x="101168" y="848252"/>
            <a:ext cx="7070063" cy="5725815"/>
          </a:xfrm>
          <a:prstGeom prst="rect">
            <a:avLst/>
          </a:prstGeom>
        </p:spPr>
        <p:txBody>
          <a:bodyPr spcFirstLastPara="1" vert="horz" wrap="square" lIns="121900" tIns="121900" rIns="121900" bIns="121900" rtlCol="0" anchor="t" anchorCtr="0">
            <a:noAutofit/>
          </a:bodyPr>
          <a:lstStyle/>
          <a:p>
            <a:r>
              <a:rPr lang="en" dirty="0"/>
              <a:t>Caused by biallelic mutations in </a:t>
            </a:r>
            <a:r>
              <a:rPr lang="en" i="1" dirty="0"/>
              <a:t>POLG</a:t>
            </a:r>
            <a:endParaRPr i="1" dirty="0"/>
          </a:p>
          <a:p>
            <a:r>
              <a:rPr lang="en" dirty="0"/>
              <a:t>Normal early development (or mild delay)</a:t>
            </a:r>
            <a:endParaRPr dirty="0"/>
          </a:p>
          <a:p>
            <a:r>
              <a:rPr lang="en" dirty="0"/>
              <a:t>First symptom is usually seizures in early childhood, often EPC </a:t>
            </a:r>
          </a:p>
          <a:p>
            <a:r>
              <a:rPr lang="en" b="1" dirty="0"/>
              <a:t>Seizures are often refractory to treatment</a:t>
            </a:r>
            <a:endParaRPr b="1" dirty="0"/>
          </a:p>
          <a:p>
            <a:r>
              <a:rPr lang="en" b="1" dirty="0"/>
              <a:t>Valproic acid (seizure drug) may precipitate liver failure</a:t>
            </a:r>
            <a:endParaRPr b="1" dirty="0"/>
          </a:p>
          <a:p>
            <a:r>
              <a:rPr lang="en" dirty="0"/>
              <a:t>Progressive and fatal within a few years</a:t>
            </a:r>
            <a:endParaRPr dirty="0"/>
          </a:p>
          <a:p>
            <a:r>
              <a:rPr lang="en" dirty="0"/>
              <a:t>Diagnostic studies: characteristic MRI, complex I/III/IV deficiency, mtDNA depletion</a:t>
            </a:r>
            <a:endParaRPr dirty="0"/>
          </a:p>
        </p:txBody>
      </p:sp>
      <p:pic>
        <p:nvPicPr>
          <p:cNvPr id="387" name="Google Shape;387;p55"/>
          <p:cNvPicPr preferRelativeResize="0"/>
          <p:nvPr/>
        </p:nvPicPr>
        <p:blipFill rotWithShape="1">
          <a:blip r:embed="rId3">
            <a:alphaModFix/>
          </a:blip>
          <a:srcRect l="7204" r="8035"/>
          <a:stretch/>
        </p:blipFill>
        <p:spPr>
          <a:xfrm>
            <a:off x="7211333" y="0"/>
            <a:ext cx="4980667" cy="6858000"/>
          </a:xfrm>
          <a:prstGeom prst="rect">
            <a:avLst/>
          </a:prstGeom>
          <a:noFill/>
          <a:ln>
            <a:noFill/>
          </a:ln>
        </p:spPr>
      </p:pic>
      <p:sp>
        <p:nvSpPr>
          <p:cNvPr id="388" name="Google Shape;388;p55"/>
          <p:cNvSpPr txBox="1"/>
          <p:nvPr/>
        </p:nvSpPr>
        <p:spPr>
          <a:xfrm>
            <a:off x="7211333" y="6361567"/>
            <a:ext cx="6798400" cy="793200"/>
          </a:xfrm>
          <a:prstGeom prst="rect">
            <a:avLst/>
          </a:prstGeom>
          <a:noFill/>
          <a:ln>
            <a:noFill/>
          </a:ln>
        </p:spPr>
        <p:txBody>
          <a:bodyPr spcFirstLastPara="1" wrap="square" lIns="121900" tIns="121900" rIns="121900" bIns="121900" anchor="t" anchorCtr="0">
            <a:noAutofit/>
          </a:bodyPr>
          <a:lstStyle/>
          <a:p>
            <a:r>
              <a:rPr lang="en" sz="2400">
                <a:solidFill>
                  <a:srgbClr val="FFFFFF"/>
                </a:solidFill>
              </a:rPr>
              <a:t>Fleming et al AJNR 2002</a:t>
            </a:r>
            <a:endParaRPr sz="2400">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6"/>
          <p:cNvSpPr txBox="1">
            <a:spLocks noGrp="1"/>
          </p:cNvSpPr>
          <p:nvPr>
            <p:ph type="title"/>
          </p:nvPr>
        </p:nvSpPr>
        <p:spPr>
          <a:xfrm>
            <a:off x="81712" y="81712"/>
            <a:ext cx="11579688" cy="926588"/>
          </a:xfrm>
          <a:prstGeom prst="rect">
            <a:avLst/>
          </a:prstGeom>
        </p:spPr>
        <p:txBody>
          <a:bodyPr spcFirstLastPara="1" vert="horz" wrap="square" lIns="121900" tIns="121900" rIns="121900" bIns="121900" rtlCol="0" anchor="t" anchorCtr="0">
            <a:noAutofit/>
          </a:bodyPr>
          <a:lstStyle/>
          <a:p>
            <a:r>
              <a:rPr lang="en" dirty="0">
                <a:solidFill>
                  <a:schemeClr val="accent5"/>
                </a:solidFill>
              </a:rPr>
              <a:t>Other </a:t>
            </a:r>
            <a:r>
              <a:rPr lang="en" i="1" dirty="0">
                <a:solidFill>
                  <a:schemeClr val="accent5"/>
                </a:solidFill>
              </a:rPr>
              <a:t>POLG  </a:t>
            </a:r>
            <a:r>
              <a:rPr lang="en" dirty="0">
                <a:solidFill>
                  <a:schemeClr val="accent5"/>
                </a:solidFill>
              </a:rPr>
              <a:t>presentations</a:t>
            </a:r>
            <a:endParaRPr dirty="0">
              <a:solidFill>
                <a:schemeClr val="accent5"/>
              </a:solidFill>
            </a:endParaRPr>
          </a:p>
        </p:txBody>
      </p:sp>
      <p:sp>
        <p:nvSpPr>
          <p:cNvPr id="394" name="Google Shape;394;p56"/>
          <p:cNvSpPr txBox="1">
            <a:spLocks noGrp="1"/>
          </p:cNvSpPr>
          <p:nvPr>
            <p:ph type="body" idx="1"/>
          </p:nvPr>
        </p:nvSpPr>
        <p:spPr>
          <a:xfrm>
            <a:off x="81712" y="945529"/>
            <a:ext cx="7649855" cy="5655471"/>
          </a:xfrm>
          <a:prstGeom prst="rect">
            <a:avLst/>
          </a:prstGeom>
        </p:spPr>
        <p:txBody>
          <a:bodyPr spcFirstLastPara="1" vert="horz" wrap="square" lIns="121900" tIns="121900" rIns="121900" bIns="121900" rtlCol="0" anchor="t" anchorCtr="0">
            <a:noAutofit/>
          </a:bodyPr>
          <a:lstStyle/>
          <a:p>
            <a:r>
              <a:rPr lang="en" sz="2400" dirty="0"/>
              <a:t>Later onset </a:t>
            </a:r>
            <a:r>
              <a:rPr lang="en" sz="2400" i="1" dirty="0"/>
              <a:t>POLG</a:t>
            </a:r>
            <a:r>
              <a:rPr lang="en" sz="2400" dirty="0"/>
              <a:t> disease similar to </a:t>
            </a:r>
            <a:r>
              <a:rPr lang="en" sz="2400" i="1" dirty="0"/>
              <a:t>POLG2</a:t>
            </a:r>
            <a:r>
              <a:rPr lang="en" sz="2400" dirty="0"/>
              <a:t> and twinkle (</a:t>
            </a:r>
            <a:r>
              <a:rPr lang="en" sz="2400" i="1" dirty="0"/>
              <a:t>c10orf2</a:t>
            </a:r>
            <a:r>
              <a:rPr lang="en" sz="2400" dirty="0"/>
              <a:t>) mutations</a:t>
            </a:r>
            <a:endParaRPr sz="2400" dirty="0"/>
          </a:p>
          <a:p>
            <a:r>
              <a:rPr lang="en" sz="2400" dirty="0"/>
              <a:t>Overall, </a:t>
            </a:r>
            <a:r>
              <a:rPr lang="en" sz="2400" i="1" dirty="0"/>
              <a:t>POLG </a:t>
            </a:r>
            <a:r>
              <a:rPr lang="en" sz="2400" dirty="0"/>
              <a:t>is one of the most common causes of mitochondrial disease</a:t>
            </a:r>
            <a:endParaRPr sz="2400" dirty="0"/>
          </a:p>
          <a:p>
            <a:r>
              <a:rPr lang="en" sz="2400" dirty="0"/>
              <a:t>Dominant or recessive disease</a:t>
            </a:r>
            <a:endParaRPr sz="2400" dirty="0"/>
          </a:p>
          <a:p>
            <a:r>
              <a:rPr lang="en" sz="2400" dirty="0"/>
              <a:t>CPEO with:</a:t>
            </a:r>
            <a:endParaRPr sz="2400" dirty="0"/>
          </a:p>
          <a:p>
            <a:pPr lvl="1">
              <a:spcBef>
                <a:spcPts val="0"/>
              </a:spcBef>
            </a:pPr>
            <a:r>
              <a:rPr lang="en" sz="1800" dirty="0"/>
              <a:t>Myopathy, neuropathy</a:t>
            </a:r>
            <a:endParaRPr sz="1800" dirty="0"/>
          </a:p>
          <a:p>
            <a:pPr lvl="1">
              <a:spcBef>
                <a:spcPts val="0"/>
              </a:spcBef>
            </a:pPr>
            <a:r>
              <a:rPr lang="en" sz="1800" dirty="0"/>
              <a:t>Endocrinopathy (ovarian and testicular failure)</a:t>
            </a:r>
            <a:endParaRPr sz="1800" dirty="0"/>
          </a:p>
          <a:p>
            <a:r>
              <a:rPr lang="en" sz="2400" dirty="0"/>
              <a:t>SANDO: </a:t>
            </a:r>
            <a:r>
              <a:rPr lang="en" sz="1800" u="sng" dirty="0"/>
              <a:t>S</a:t>
            </a:r>
            <a:r>
              <a:rPr lang="en" sz="1800" dirty="0"/>
              <a:t>ensory </a:t>
            </a:r>
            <a:r>
              <a:rPr lang="en" sz="1800" u="sng" dirty="0"/>
              <a:t>a</a:t>
            </a:r>
            <a:r>
              <a:rPr lang="en" sz="1800" dirty="0"/>
              <a:t>taxic </a:t>
            </a:r>
            <a:r>
              <a:rPr lang="en" sz="1800" u="sng" dirty="0"/>
              <a:t>n</a:t>
            </a:r>
            <a:r>
              <a:rPr lang="en" sz="1800" dirty="0"/>
              <a:t>europathy, </a:t>
            </a:r>
            <a:r>
              <a:rPr lang="en" sz="1800" u="sng" dirty="0"/>
              <a:t>d</a:t>
            </a:r>
            <a:r>
              <a:rPr lang="en" sz="1800" dirty="0"/>
              <a:t>ysarthria, </a:t>
            </a:r>
            <a:r>
              <a:rPr lang="en" sz="1800" u="sng" dirty="0"/>
              <a:t>o</a:t>
            </a:r>
            <a:r>
              <a:rPr lang="en" sz="1800" dirty="0"/>
              <a:t>phthalmoparesis</a:t>
            </a:r>
            <a:endParaRPr sz="1800" dirty="0"/>
          </a:p>
          <a:p>
            <a:r>
              <a:rPr lang="en" sz="2400" dirty="0"/>
              <a:t>Parkinsonism</a:t>
            </a:r>
            <a:endParaRPr sz="2400" dirty="0"/>
          </a:p>
          <a:p>
            <a:r>
              <a:rPr lang="en" sz="2400" dirty="0"/>
              <a:t>Muscle biopsy with ragged red fibers, COX deficient fibers, multiple different mtDNA deletions</a:t>
            </a:r>
            <a:endParaRPr sz="2400" dirty="0"/>
          </a:p>
        </p:txBody>
      </p:sp>
      <p:pic>
        <p:nvPicPr>
          <p:cNvPr id="395" name="Google Shape;395;p56"/>
          <p:cNvPicPr preferRelativeResize="0"/>
          <p:nvPr/>
        </p:nvPicPr>
        <p:blipFill rotWithShape="1">
          <a:blip r:embed="rId3">
            <a:alphaModFix/>
          </a:blip>
          <a:srcRect l="34664" r="17516"/>
          <a:stretch/>
        </p:blipFill>
        <p:spPr>
          <a:xfrm>
            <a:off x="7731234" y="1"/>
            <a:ext cx="4460765" cy="6857999"/>
          </a:xfrm>
          <a:prstGeom prst="rect">
            <a:avLst/>
          </a:prstGeom>
          <a:noFill/>
          <a:ln>
            <a:noFill/>
          </a:ln>
        </p:spPr>
      </p:pic>
      <p:sp>
        <p:nvSpPr>
          <p:cNvPr id="396" name="Google Shape;396;p56"/>
          <p:cNvSpPr txBox="1"/>
          <p:nvPr/>
        </p:nvSpPr>
        <p:spPr>
          <a:xfrm>
            <a:off x="10328333" y="6168133"/>
            <a:ext cx="6925600" cy="808000"/>
          </a:xfrm>
          <a:prstGeom prst="rect">
            <a:avLst/>
          </a:prstGeom>
          <a:noFill/>
          <a:ln>
            <a:noFill/>
          </a:ln>
        </p:spPr>
        <p:txBody>
          <a:bodyPr spcFirstLastPara="1" wrap="square" lIns="121900" tIns="121900" rIns="121900" bIns="121900" anchor="t" anchorCtr="0">
            <a:noAutofit/>
          </a:bodyPr>
          <a:lstStyle/>
          <a:p>
            <a:r>
              <a:rPr lang="en" sz="2400"/>
              <a:t>Milone et al </a:t>
            </a:r>
            <a:endParaRPr sz="2400"/>
          </a:p>
          <a:p>
            <a:r>
              <a:rPr lang="en" sz="2400"/>
              <a:t>Neurology 2011</a:t>
            </a:r>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1566253" y="1764894"/>
            <a:ext cx="10515600" cy="1325563"/>
          </a:xfrm>
        </p:spPr>
        <p:txBody>
          <a:bodyPr>
            <a:normAutofit/>
          </a:bodyPr>
          <a:lstStyle/>
          <a:p>
            <a:r>
              <a:rPr lang="en-US" b="1" dirty="0">
                <a:solidFill>
                  <a:schemeClr val="accent5"/>
                </a:solidFill>
              </a:rPr>
              <a:t>Other Energy Defect Disorders?</a:t>
            </a:r>
            <a:br>
              <a:rPr lang="en-US" b="1" dirty="0">
                <a:solidFill>
                  <a:schemeClr val="accent5"/>
                </a:solidFill>
              </a:rPr>
            </a:br>
            <a:endParaRPr lang="en-US" dirty="0">
              <a:solidFill>
                <a:schemeClr val="accent5"/>
              </a:solidFill>
            </a:endParaRPr>
          </a:p>
        </p:txBody>
      </p:sp>
      <p:pic>
        <p:nvPicPr>
          <p:cNvPr id="4" name="Picture 3" descr="A red and white sign&#10;&#10;Description automatically generated with medium confidence">
            <a:extLst>
              <a:ext uri="{FF2B5EF4-FFF2-40B4-BE49-F238E27FC236}">
                <a16:creationId xmlns:a16="http://schemas.microsoft.com/office/drawing/2014/main" id="{6AF980C5-3391-7BEF-54B5-39C4B4D04DA7}"/>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1092792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257491" y="226449"/>
            <a:ext cx="10515600" cy="772432"/>
          </a:xfrm>
        </p:spPr>
        <p:txBody>
          <a:bodyPr/>
          <a:lstStyle/>
          <a:p>
            <a:r>
              <a:rPr lang="en-US" altLang="en-US" dirty="0">
                <a:solidFill>
                  <a:schemeClr val="accent5"/>
                </a:solidFill>
              </a:rPr>
              <a:t>Pyridoxine-responsive seizures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084307584"/>
              </p:ext>
            </p:extLst>
          </p:nvPr>
        </p:nvGraphicFramePr>
        <p:xfrm>
          <a:off x="615379" y="1190037"/>
          <a:ext cx="8835144" cy="5441514"/>
        </p:xfrm>
        <a:graphic>
          <a:graphicData uri="http://schemas.openxmlformats.org/drawingml/2006/table">
            <a:tbl>
              <a:tblPr/>
              <a:tblGrid>
                <a:gridCol w="1507652">
                  <a:extLst>
                    <a:ext uri="{9D8B030D-6E8A-4147-A177-3AD203B41FA5}">
                      <a16:colId xmlns:a16="http://schemas.microsoft.com/office/drawing/2014/main" val="20000"/>
                    </a:ext>
                  </a:extLst>
                </a:gridCol>
                <a:gridCol w="1521249">
                  <a:extLst>
                    <a:ext uri="{9D8B030D-6E8A-4147-A177-3AD203B41FA5}">
                      <a16:colId xmlns:a16="http://schemas.microsoft.com/office/drawing/2014/main" val="20001"/>
                    </a:ext>
                  </a:extLst>
                </a:gridCol>
                <a:gridCol w="1388672">
                  <a:extLst>
                    <a:ext uri="{9D8B030D-6E8A-4147-A177-3AD203B41FA5}">
                      <a16:colId xmlns:a16="http://schemas.microsoft.com/office/drawing/2014/main" val="20002"/>
                    </a:ext>
                  </a:extLst>
                </a:gridCol>
                <a:gridCol w="1606235">
                  <a:extLst>
                    <a:ext uri="{9D8B030D-6E8A-4147-A177-3AD203B41FA5}">
                      <a16:colId xmlns:a16="http://schemas.microsoft.com/office/drawing/2014/main" val="20003"/>
                    </a:ext>
                  </a:extLst>
                </a:gridCol>
                <a:gridCol w="1339379">
                  <a:extLst>
                    <a:ext uri="{9D8B030D-6E8A-4147-A177-3AD203B41FA5}">
                      <a16:colId xmlns:a16="http://schemas.microsoft.com/office/drawing/2014/main" val="20004"/>
                    </a:ext>
                  </a:extLst>
                </a:gridCol>
                <a:gridCol w="1471957">
                  <a:extLst>
                    <a:ext uri="{9D8B030D-6E8A-4147-A177-3AD203B41FA5}">
                      <a16:colId xmlns:a16="http://schemas.microsoft.com/office/drawing/2014/main" val="20005"/>
                    </a:ext>
                  </a:extLst>
                </a:gridCol>
              </a:tblGrid>
              <a:tr h="776773">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bg1"/>
                          </a:solidFill>
                          <a:effectLst/>
                          <a:latin typeface="Trebuchet MS" charset="0"/>
                          <a:ea typeface="MS PGothic" charset="-128"/>
                        </a:rPr>
                        <a:t>DEFECT</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bg1"/>
                          </a:solidFill>
                          <a:effectLst/>
                          <a:latin typeface="Trebuchet MS" charset="0"/>
                          <a:ea typeface="MS PGothic" charset="-128"/>
                        </a:rPr>
                        <a:t>Pyridoxine-dependent epilepsy</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bg1"/>
                          </a:solidFill>
                          <a:effectLst/>
                          <a:latin typeface="Trebuchet MS" charset="0"/>
                          <a:ea typeface="MS PGothic" charset="-128"/>
                        </a:rPr>
                        <a:t>PNPO deficiency</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bg1"/>
                          </a:solidFill>
                          <a:effectLst/>
                          <a:latin typeface="Trebuchet MS" charset="0"/>
                          <a:ea typeface="MS PGothic" charset="-128"/>
                        </a:rPr>
                        <a:t>TNS-ALP deficiency</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bg1"/>
                          </a:solidFill>
                          <a:effectLst/>
                          <a:latin typeface="Trebuchet MS" charset="0"/>
                          <a:ea typeface="MS PGothic" charset="-128"/>
                        </a:rPr>
                        <a:t>(6 phenotypes)</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a:ln>
                            <a:noFill/>
                          </a:ln>
                          <a:solidFill>
                            <a:schemeClr val="bg1"/>
                          </a:solidFill>
                          <a:effectLst/>
                          <a:latin typeface="Trebuchet MS" charset="0"/>
                          <a:ea typeface="MS PGothic" charset="-128"/>
                        </a:rPr>
                        <a:t>PIGV deficiency</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dirty="0">
                          <a:ln>
                            <a:noFill/>
                          </a:ln>
                          <a:solidFill>
                            <a:schemeClr val="bg1"/>
                          </a:solidFill>
                          <a:effectLst/>
                          <a:latin typeface="Trebuchet MS" charset="0"/>
                          <a:ea typeface="MS PGothic" charset="-128"/>
                        </a:rPr>
                        <a:t>P5CD deficiency</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76773">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18AA"/>
                          </a:solidFill>
                          <a:effectLst/>
                          <a:latin typeface="Trebuchet MS" charset="0"/>
                          <a:ea typeface="MS PGothic" charset="-128"/>
                        </a:rPr>
                        <a:t>FUNCTION</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Lysine degradation</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Extracellular PLP formation</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Bone mineralization; B</a:t>
                      </a:r>
                      <a:r>
                        <a:rPr kumimoji="0" lang="en-US" altLang="en-US" sz="1500" b="0" i="0" u="none" strike="noStrike" cap="none" normalizeH="0" baseline="-25000">
                          <a:ln>
                            <a:noFill/>
                          </a:ln>
                          <a:solidFill>
                            <a:srgbClr val="0018AA"/>
                          </a:solidFill>
                          <a:effectLst/>
                          <a:latin typeface="Trebuchet MS" charset="0"/>
                          <a:ea typeface="MS PGothic" charset="-128"/>
                        </a:rPr>
                        <a:t>6</a:t>
                      </a:r>
                      <a:r>
                        <a:rPr kumimoji="0" lang="en-US" altLang="en-US" sz="1500" b="0" i="0" u="none" strike="noStrike" cap="none" normalizeH="0" baseline="0">
                          <a:ln>
                            <a:noFill/>
                          </a:ln>
                          <a:solidFill>
                            <a:srgbClr val="0018AA"/>
                          </a:solidFill>
                          <a:effectLst/>
                          <a:latin typeface="Trebuchet MS" charset="0"/>
                          <a:ea typeface="MS PGothic" charset="-128"/>
                        </a:rPr>
                        <a:t> uptake</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GPI anchor</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Proline degradation</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1121814">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18AA"/>
                          </a:solidFill>
                          <a:effectLst/>
                          <a:latin typeface="Trebuchet MS" charset="0"/>
                          <a:ea typeface="MS PGothic" charset="-128"/>
                        </a:rPr>
                        <a:t>PRESENTATION</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18AA"/>
                          </a:solidFill>
                          <a:effectLst/>
                          <a:latin typeface="Trebuchet MS" charset="0"/>
                          <a:ea typeface="MS PGothic" charset="-128"/>
                        </a:rPr>
                        <a:t>Neonatal/</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18AA"/>
                          </a:solidFill>
                          <a:effectLst/>
                          <a:latin typeface="Trebuchet MS" charset="0"/>
                          <a:ea typeface="MS PGothic" charset="-128"/>
                        </a:rPr>
                        <a:t>infant-onset seizures</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Neonatal-onset seizures</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Osteomalacia, neonatal-onset seizures</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ID, seizures, dysmorphic facies</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ID, seizures, mild ataxia</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84137">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18AA"/>
                          </a:solidFill>
                          <a:effectLst/>
                          <a:latin typeface="Trebuchet MS" charset="0"/>
                          <a:ea typeface="MS PGothic" charset="-128"/>
                        </a:rPr>
                        <a:t>BIOMARKERS</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U-AASA, P-pipecolic acid &amp; AASA, P-P6C</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C-HVA,HIAA, threonine, glycine</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sng" strike="noStrike" cap="none" normalizeH="0" baseline="0" dirty="0">
                          <a:ln>
                            <a:noFill/>
                          </a:ln>
                          <a:solidFill>
                            <a:srgbClr val="0018AA"/>
                          </a:solidFill>
                          <a:effectLst/>
                          <a:latin typeface="Trebuchet MS" charset="0"/>
                          <a:ea typeface="MS PGothic" charset="-128"/>
                        </a:rPr>
                        <a:t>P-low ALP, </a:t>
                      </a:r>
                      <a:r>
                        <a:rPr kumimoji="0" lang="en-US" altLang="en-US" sz="1500" b="0" i="0" u="none" strike="noStrike" cap="none" normalizeH="0" baseline="0" dirty="0">
                          <a:ln>
                            <a:noFill/>
                          </a:ln>
                          <a:solidFill>
                            <a:srgbClr val="0018AA"/>
                          </a:solidFill>
                          <a:effectLst/>
                          <a:latin typeface="Trebuchet MS" charset="0"/>
                          <a:ea typeface="MS PGothic" charset="-128"/>
                        </a:rPr>
                        <a:t>P-high PLP</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P-high ALP,</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low CD24 &amp; 59</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P-proline, U-P5C</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776773">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18AA"/>
                          </a:solidFill>
                          <a:effectLst/>
                          <a:latin typeface="Trebuchet MS" charset="0"/>
                          <a:ea typeface="MS PGothic" charset="-128"/>
                        </a:rPr>
                        <a:t>TREATMENT</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18AA"/>
                          </a:solidFill>
                          <a:effectLst/>
                          <a:latin typeface="Trebuchet MS" charset="0"/>
                          <a:ea typeface="MS PGothic" charset="-128"/>
                        </a:rPr>
                        <a:t>Pyridoxine,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18AA"/>
                          </a:solidFill>
                          <a:effectLst/>
                          <a:latin typeface="Trebuchet MS" charset="0"/>
                          <a:ea typeface="MS PGothic" charset="-128"/>
                        </a:rPr>
                        <a:t>lysine- restricted diet</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P5P</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ERT, pyridoxine</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Pyridoxine</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Pyridoxine</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004613">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18AA"/>
                          </a:solidFill>
                          <a:effectLst/>
                          <a:latin typeface="Trebuchet MS" charset="0"/>
                          <a:ea typeface="MS PGothic" charset="-128"/>
                        </a:rPr>
                        <a:t>OUTCOME</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18AA"/>
                          </a:solidFill>
                          <a:effectLst/>
                          <a:latin typeface="Trebuchet MS" charset="0"/>
                          <a:ea typeface="MS PGothic" charset="-128"/>
                        </a:rPr>
                        <a:t>Seizure control, ongoing ID</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Seizure control, ongoing ID</a:t>
                      </a: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Seizure resolution, fatal bone disease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500" b="0" i="0" u="none" strike="noStrike" cap="none" normalizeH="0" baseline="0">
                        <a:ln>
                          <a:noFill/>
                        </a:ln>
                        <a:solidFill>
                          <a:srgbClr val="0018AA"/>
                        </a:solidFill>
                        <a:effectLst/>
                        <a:latin typeface="Trebuchet MS" charset="0"/>
                        <a:ea typeface="MS PGothic" charset="-128"/>
                      </a:endParaRP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18AA"/>
                          </a:solidFill>
                          <a:effectLst/>
                          <a:latin typeface="Trebuchet MS" charset="0"/>
                          <a:ea typeface="MS PGothic" charset="-128"/>
                        </a:rPr>
                        <a:t>Seizure control, ongoing ID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500" b="0" i="0" u="none" strike="noStrike" cap="none" normalizeH="0" baseline="0">
                        <a:ln>
                          <a:noFill/>
                        </a:ln>
                        <a:solidFill>
                          <a:srgbClr val="0018AA"/>
                        </a:solidFill>
                        <a:effectLst/>
                        <a:latin typeface="Trebuchet MS" charset="0"/>
                        <a:ea typeface="MS PGothic" charset="-128"/>
                      </a:endParaRP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tc>
                  <a:txBody>
                    <a:bodyPr/>
                    <a:lstStyle>
                      <a:lvl1pPr>
                        <a:spcAft>
                          <a:spcPts val="600"/>
                        </a:spcAft>
                        <a:buClr>
                          <a:srgbClr val="F46C2D"/>
                        </a:buClr>
                        <a:buFont typeface="Wingdings" charset="2"/>
                        <a:defRPr sz="2000" b="1">
                          <a:solidFill>
                            <a:srgbClr val="0018AA"/>
                          </a:solidFill>
                          <a:latin typeface="Trebuchet MS" charset="0"/>
                          <a:ea typeface="MS PGothic" charset="-128"/>
                        </a:defRPr>
                      </a:lvl1pPr>
                      <a:lvl2pPr marL="742950" indent="-285750">
                        <a:spcAft>
                          <a:spcPts val="600"/>
                        </a:spcAft>
                        <a:buClr>
                          <a:srgbClr val="F46C2D"/>
                        </a:buClr>
                        <a:buSzPct val="80000"/>
                        <a:buFont typeface="Arial" charset="0"/>
                        <a:defRPr sz="2000">
                          <a:solidFill>
                            <a:srgbClr val="0018AA"/>
                          </a:solidFill>
                          <a:latin typeface="Trebuchet MS" charset="0"/>
                          <a:ea typeface="MS PGothic" charset="-128"/>
                        </a:defRPr>
                      </a:lvl2pPr>
                      <a:lvl3pPr marL="1143000" indent="-228600">
                        <a:spcAft>
                          <a:spcPts val="600"/>
                        </a:spcAft>
                        <a:buClr>
                          <a:srgbClr val="F46C2D"/>
                        </a:buClr>
                        <a:buSzPct val="80000"/>
                        <a:buFont typeface="Trebuchet MS" charset="0"/>
                        <a:defRPr>
                          <a:solidFill>
                            <a:srgbClr val="0018AA"/>
                          </a:solidFill>
                          <a:latin typeface="Trebuchet MS" charset="0"/>
                          <a:ea typeface="MS PGothic" charset="-128"/>
                        </a:defRPr>
                      </a:lvl3pPr>
                      <a:lvl4pPr marL="1600200" indent="-228600">
                        <a:spcAft>
                          <a:spcPts val="600"/>
                        </a:spcAft>
                        <a:buClr>
                          <a:srgbClr val="F46C2D"/>
                        </a:buClr>
                        <a:buSzPct val="80000"/>
                        <a:buFont typeface="Wingdings" charset="2"/>
                        <a:defRPr>
                          <a:solidFill>
                            <a:srgbClr val="0018AA"/>
                          </a:solidFill>
                          <a:latin typeface="Trebuchet MS" charset="0"/>
                          <a:ea typeface="MS PGothic" charset="-128"/>
                        </a:defRPr>
                      </a:lvl4pPr>
                      <a:lvl5pPr marL="2057400" indent="-228600">
                        <a:spcAft>
                          <a:spcPts val="600"/>
                        </a:spcAft>
                        <a:buClr>
                          <a:srgbClr val="F46C2D"/>
                        </a:buClr>
                        <a:buSzPct val="80000"/>
                        <a:buFont typeface="Courier New" charset="0"/>
                        <a:defRPr>
                          <a:solidFill>
                            <a:srgbClr val="0018AA"/>
                          </a:solidFill>
                          <a:latin typeface="Trebuchet MS" charset="0"/>
                          <a:ea typeface="MS PGothic" charset="-128"/>
                        </a:defRPr>
                      </a:lvl5pPr>
                      <a:lvl6pPr marL="25146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6pPr>
                      <a:lvl7pPr marL="29718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7pPr>
                      <a:lvl8pPr marL="34290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8pPr>
                      <a:lvl9pPr marL="3886200" indent="-228600" eaLnBrk="0" fontAlgn="base" hangingPunct="0">
                        <a:spcBef>
                          <a:spcPct val="0"/>
                        </a:spcBef>
                        <a:spcAft>
                          <a:spcPts val="600"/>
                        </a:spcAft>
                        <a:buClr>
                          <a:srgbClr val="F46C2D"/>
                        </a:buClr>
                        <a:buSzPct val="80000"/>
                        <a:buFont typeface="Courier New" charset="0"/>
                        <a:defRPr>
                          <a:solidFill>
                            <a:srgbClr val="0018AA"/>
                          </a:solidFill>
                          <a:latin typeface="Trebuchet MS"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18AA"/>
                          </a:solidFill>
                          <a:effectLst/>
                          <a:latin typeface="Trebuchet MS" charset="0"/>
                          <a:ea typeface="MS PGothic" charset="-128"/>
                        </a:rPr>
                        <a:t>Occasional seizures,  ongoing ID</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rgbClr val="0018AA"/>
                        </a:solidFill>
                        <a:effectLst/>
                        <a:latin typeface="Trebuchet MS" charset="0"/>
                        <a:ea typeface="MS PGothic" charset="-128"/>
                      </a:endParaRPr>
                    </a:p>
                  </a:txBody>
                  <a:tcPr marL="90856" marR="90856" marT="45422" marB="454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p:txBody>
          <a:bodyPr/>
          <a:lstStyle/>
          <a:p>
            <a:r>
              <a:rPr lang="en-US" b="1" dirty="0">
                <a:solidFill>
                  <a:schemeClr val="accent5"/>
                </a:solidFill>
              </a:rPr>
              <a:t>Glucose Transporter 1 Deficiency (Glut1 DS)</a:t>
            </a:r>
            <a:br>
              <a:rPr lang="en-US" b="1" dirty="0">
                <a:solidFill>
                  <a:schemeClr val="accent5"/>
                </a:solidFill>
              </a:rPr>
            </a:br>
            <a:endParaRPr lang="en-US" dirty="0">
              <a:solidFill>
                <a:schemeClr val="accent5"/>
              </a:solidFill>
            </a:endParaRP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a:bodyPr>
          <a:lstStyle/>
          <a:p>
            <a:pPr>
              <a:buFont typeface="Arial" panose="020B0604020202020204" pitchFamily="34" charset="0"/>
              <a:buChar char="•"/>
            </a:pPr>
            <a:r>
              <a:rPr lang="en-US" b="1" dirty="0"/>
              <a:t>Infancy onset</a:t>
            </a:r>
            <a:r>
              <a:rPr lang="en-US" dirty="0"/>
              <a:t>: Broad spectrum of seizure types</a:t>
            </a:r>
          </a:p>
          <a:p>
            <a:pPr>
              <a:buFont typeface="Arial" panose="020B0604020202020204" pitchFamily="34" charset="0"/>
              <a:buChar char="•"/>
            </a:pPr>
            <a:r>
              <a:rPr lang="en-US" b="1" dirty="0"/>
              <a:t>Diagnosis</a:t>
            </a:r>
            <a:r>
              <a:rPr lang="en-US" dirty="0"/>
              <a:t>: Hypoglycorrhachia with normal blood glucose levels</a:t>
            </a:r>
          </a:p>
          <a:p>
            <a:pPr>
              <a:buFont typeface="Arial" panose="020B0604020202020204" pitchFamily="34" charset="0"/>
              <a:buChar char="•"/>
            </a:pPr>
            <a:r>
              <a:rPr lang="en-US" b="1" dirty="0"/>
              <a:t>Associated features</a:t>
            </a:r>
            <a:r>
              <a:rPr lang="en-US" dirty="0"/>
              <a:t>: Developmental delay, movement disorders</a:t>
            </a:r>
          </a:p>
          <a:p>
            <a:pPr>
              <a:buFont typeface="Arial" panose="020B0604020202020204" pitchFamily="34" charset="0"/>
              <a:buChar char="•"/>
            </a:pPr>
            <a:r>
              <a:rPr lang="en-US" b="1" dirty="0"/>
              <a:t>Treatment</a:t>
            </a:r>
            <a:r>
              <a:rPr lang="en-US" dirty="0"/>
              <a:t>: Ketogenic diet; cornstarch?</a:t>
            </a:r>
          </a:p>
          <a:p>
            <a:pPr>
              <a:buFont typeface="Arial" panose="020B0604020202020204" pitchFamily="34" charset="0"/>
              <a:buChar char="•"/>
            </a:pPr>
            <a:r>
              <a:rPr lang="en-US" b="1" dirty="0"/>
              <a:t>Genetics</a:t>
            </a:r>
            <a:r>
              <a:rPr lang="en-US" dirty="0"/>
              <a:t>: Mutations in SLC2A1 gene</a:t>
            </a:r>
          </a:p>
          <a:p>
            <a:pPr>
              <a:buFont typeface="Arial" panose="020B0604020202020204" pitchFamily="34" charset="0"/>
              <a:buChar char="•"/>
            </a:pPr>
            <a:r>
              <a:rPr lang="en-US" b="1" dirty="0"/>
              <a:t>Spectrum</a:t>
            </a:r>
            <a:r>
              <a:rPr lang="en-US" dirty="0"/>
              <a:t>: Includes paroxysmal exercise-induced dyskinesia, other paroxysmal neurologic symptoms</a:t>
            </a:r>
          </a:p>
          <a:p>
            <a:pPr>
              <a:buFont typeface="Arial" panose="020B0604020202020204" pitchFamily="34" charset="0"/>
              <a:buChar char="•"/>
            </a:pPr>
            <a:r>
              <a:rPr lang="en-US" b="1" dirty="0"/>
              <a:t>Neuroimaging</a:t>
            </a:r>
            <a:r>
              <a:rPr lang="en-US" dirty="0"/>
              <a:t>: Typically normal; can show hypomyelination</a:t>
            </a:r>
          </a:p>
          <a:p>
            <a:endParaRPr lang="en-US" i="0" dirty="0">
              <a:solidFill>
                <a:srgbClr val="242424"/>
              </a:solidFill>
              <a:effectLst/>
            </a:endParaRP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6AF980C5-3391-7BEF-54B5-39C4B4D04DA7}"/>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1563486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838200" y="365125"/>
            <a:ext cx="3179093" cy="1325563"/>
          </a:xfrm>
        </p:spPr>
        <p:txBody>
          <a:bodyPr>
            <a:normAutofit/>
          </a:bodyPr>
          <a:lstStyle/>
          <a:p>
            <a:r>
              <a:rPr lang="en-US" b="1" dirty="0">
                <a:solidFill>
                  <a:schemeClr val="accent5"/>
                </a:solidFill>
              </a:rPr>
              <a:t>Glut1 DS</a:t>
            </a:r>
            <a:br>
              <a:rPr lang="en-US" b="1" dirty="0">
                <a:solidFill>
                  <a:schemeClr val="accent5"/>
                </a:solidFill>
              </a:rPr>
            </a:br>
            <a:endParaRPr lang="en-US" dirty="0">
              <a:solidFill>
                <a:schemeClr val="accent5"/>
              </a:solidFill>
            </a:endParaRPr>
          </a:p>
        </p:txBody>
      </p:sp>
      <p:sp>
        <p:nvSpPr>
          <p:cNvPr id="6" name="Content Placeholder 5">
            <a:extLst>
              <a:ext uri="{FF2B5EF4-FFF2-40B4-BE49-F238E27FC236}">
                <a16:creationId xmlns:a16="http://schemas.microsoft.com/office/drawing/2014/main" id="{1B759224-E435-5A0B-7A25-0052ADF31CC6}"/>
              </a:ext>
            </a:extLst>
          </p:cNvPr>
          <p:cNvSpPr>
            <a:spLocks noGrp="1"/>
          </p:cNvSpPr>
          <p:nvPr>
            <p:ph idx="1"/>
          </p:nvPr>
        </p:nvSpPr>
        <p:spPr/>
        <p:txBody>
          <a:bodyPr/>
          <a:lstStyle/>
          <a:p>
            <a:endParaRPr lang="en-US"/>
          </a:p>
        </p:txBody>
      </p:sp>
      <p:sp>
        <p:nvSpPr>
          <p:cNvPr id="7" name="TextBox 6">
            <a:extLst>
              <a:ext uri="{FF2B5EF4-FFF2-40B4-BE49-F238E27FC236}">
                <a16:creationId xmlns:a16="http://schemas.microsoft.com/office/drawing/2014/main" id="{4B11D5CD-8E36-D4B5-ECF2-A52152F3EB5E}"/>
              </a:ext>
            </a:extLst>
          </p:cNvPr>
          <p:cNvSpPr txBox="1">
            <a:spLocks noChangeArrowheads="1"/>
          </p:cNvSpPr>
          <p:nvPr/>
        </p:nvSpPr>
        <p:spPr bwMode="auto">
          <a:xfrm>
            <a:off x="2720894" y="6485711"/>
            <a:ext cx="5640388" cy="276225"/>
          </a:xfrm>
          <a:prstGeom prst="rect">
            <a:avLst/>
          </a:prstGeom>
          <a:noFill/>
          <a:ln>
            <a:noFill/>
          </a:ln>
        </p:spPr>
        <p:txBody>
          <a:bodyPr wrap="none">
            <a:spAutoFit/>
          </a:bodyPr>
          <a:lstStyle>
            <a:lvl1pPr>
              <a:defRPr sz="2400" b="1">
                <a:solidFill>
                  <a:srgbClr val="0018AA"/>
                </a:solidFill>
                <a:latin typeface="Trebuchet MS" charset="0"/>
                <a:ea typeface="MS PGothic" charset="0"/>
                <a:cs typeface="MS PGothic" charset="0"/>
              </a:defRPr>
            </a:lvl1pPr>
            <a:lvl2pPr marL="742950" indent="-285750">
              <a:defRPr sz="2000">
                <a:solidFill>
                  <a:srgbClr val="0018AA"/>
                </a:solidFill>
                <a:latin typeface="Trebuchet MS" charset="0"/>
                <a:ea typeface="MS PGothic" charset="0"/>
                <a:cs typeface="MS PGothic" charset="0"/>
              </a:defRPr>
            </a:lvl2pPr>
            <a:lvl3pPr marL="1143000" indent="-228600">
              <a:defRPr sz="2000">
                <a:solidFill>
                  <a:srgbClr val="0018AA"/>
                </a:solidFill>
                <a:latin typeface="Trebuchet MS" charset="0"/>
                <a:ea typeface="MS PGothic" charset="0"/>
                <a:cs typeface="MS PGothic" charset="0"/>
              </a:defRPr>
            </a:lvl3pPr>
            <a:lvl4pPr marL="1600200" indent="-228600">
              <a:defRPr sz="2000">
                <a:solidFill>
                  <a:srgbClr val="0018AA"/>
                </a:solidFill>
                <a:latin typeface="Trebuchet MS" charset="0"/>
                <a:ea typeface="MS PGothic" charset="0"/>
                <a:cs typeface="MS PGothic" charset="0"/>
              </a:defRPr>
            </a:lvl4pPr>
            <a:lvl5pPr marL="2057400" indent="-228600">
              <a:defRPr sz="1600">
                <a:solidFill>
                  <a:srgbClr val="0018AA"/>
                </a:solidFill>
                <a:latin typeface="Trebuchet MS" charset="0"/>
                <a:ea typeface="MS PGothic" charset="0"/>
                <a:cs typeface="MS PGothic" charset="0"/>
              </a:defRPr>
            </a:lvl5pPr>
            <a:lvl6pPr marL="2514600" indent="-228600" eaLnBrk="0" hangingPunct="0">
              <a:defRPr sz="1600">
                <a:solidFill>
                  <a:srgbClr val="0018AA"/>
                </a:solidFill>
                <a:latin typeface="Trebuchet MS" charset="0"/>
                <a:ea typeface="MS PGothic" charset="0"/>
                <a:cs typeface="MS PGothic" charset="0"/>
              </a:defRPr>
            </a:lvl6pPr>
            <a:lvl7pPr marL="2971800" indent="-228600" eaLnBrk="0" hangingPunct="0">
              <a:defRPr sz="1600">
                <a:solidFill>
                  <a:srgbClr val="0018AA"/>
                </a:solidFill>
                <a:latin typeface="Trebuchet MS" charset="0"/>
                <a:ea typeface="MS PGothic" charset="0"/>
                <a:cs typeface="MS PGothic" charset="0"/>
              </a:defRPr>
            </a:lvl7pPr>
            <a:lvl8pPr marL="3429000" indent="-228600" eaLnBrk="0" hangingPunct="0">
              <a:defRPr sz="1600">
                <a:solidFill>
                  <a:srgbClr val="0018AA"/>
                </a:solidFill>
                <a:latin typeface="Trebuchet MS" charset="0"/>
                <a:ea typeface="MS PGothic" charset="0"/>
                <a:cs typeface="MS PGothic" charset="0"/>
              </a:defRPr>
            </a:lvl8pPr>
            <a:lvl9pPr marL="3886200" indent="-228600" eaLnBrk="0" hangingPunct="0">
              <a:defRPr sz="1600">
                <a:solidFill>
                  <a:srgbClr val="0018AA"/>
                </a:solidFill>
                <a:latin typeface="Trebuchet MS" charset="0"/>
                <a:ea typeface="MS PGothic" charset="0"/>
                <a:cs typeface="MS PGothic" charset="0"/>
              </a:defRPr>
            </a:lvl9pPr>
          </a:lstStyle>
          <a:p>
            <a:pPr eaLnBrk="1" hangingPunct="1">
              <a:defRPr/>
            </a:pPr>
            <a:r>
              <a:rPr lang="en-GB" sz="1200" b="0" baseline="0" dirty="0">
                <a:solidFill>
                  <a:schemeClr val="bg1">
                    <a:lumMod val="50000"/>
                  </a:schemeClr>
                </a:solidFill>
              </a:rPr>
              <a:t>From </a:t>
            </a:r>
            <a:r>
              <a:rPr lang="en-GB" sz="1200" b="0" baseline="0" dirty="0" err="1">
                <a:solidFill>
                  <a:schemeClr val="bg1">
                    <a:lumMod val="50000"/>
                  </a:schemeClr>
                </a:solidFill>
              </a:rPr>
              <a:t>Santer</a:t>
            </a:r>
            <a:r>
              <a:rPr lang="en-GB" sz="1200" b="0" baseline="0" dirty="0">
                <a:solidFill>
                  <a:schemeClr val="bg1">
                    <a:lumMod val="50000"/>
                  </a:schemeClr>
                </a:solidFill>
              </a:rPr>
              <a:t> R and </a:t>
            </a:r>
            <a:r>
              <a:rPr lang="en-GB" sz="1200" b="0" baseline="0" dirty="0" err="1">
                <a:solidFill>
                  <a:schemeClr val="bg1">
                    <a:lumMod val="50000"/>
                  </a:schemeClr>
                </a:solidFill>
              </a:rPr>
              <a:t>Klepper</a:t>
            </a:r>
            <a:r>
              <a:rPr lang="en-GB" sz="1200" b="0" baseline="0" dirty="0">
                <a:solidFill>
                  <a:schemeClr val="bg1">
                    <a:lumMod val="50000"/>
                  </a:schemeClr>
                </a:solidFill>
              </a:rPr>
              <a:t> J</a:t>
            </a:r>
            <a:r>
              <a:rPr lang="fr-FR" sz="1200" b="0" baseline="0" dirty="0">
                <a:solidFill>
                  <a:schemeClr val="bg1">
                    <a:lumMod val="50000"/>
                  </a:schemeClr>
                </a:solidFill>
              </a:rPr>
              <a:t>, in Saudubray JM, </a:t>
            </a:r>
            <a:r>
              <a:rPr lang="fr-FR" sz="1200" b="0" baseline="0" dirty="0" err="1">
                <a:solidFill>
                  <a:schemeClr val="bg1">
                    <a:lumMod val="50000"/>
                  </a:schemeClr>
                </a:solidFill>
              </a:rPr>
              <a:t>Inborn</a:t>
            </a:r>
            <a:r>
              <a:rPr lang="fr-FR" sz="1200" b="0" baseline="0" dirty="0">
                <a:solidFill>
                  <a:schemeClr val="bg1">
                    <a:lumMod val="50000"/>
                  </a:schemeClr>
                </a:solidFill>
              </a:rPr>
              <a:t> </a:t>
            </a:r>
            <a:r>
              <a:rPr lang="fr-FR" sz="1200" b="0" baseline="0" dirty="0" err="1">
                <a:solidFill>
                  <a:schemeClr val="bg1">
                    <a:lumMod val="50000"/>
                  </a:schemeClr>
                </a:solidFill>
              </a:rPr>
              <a:t>Metabolic</a:t>
            </a:r>
            <a:r>
              <a:rPr lang="fr-FR" sz="1200" b="0" baseline="0" dirty="0">
                <a:solidFill>
                  <a:schemeClr val="bg1">
                    <a:lumMod val="50000"/>
                  </a:schemeClr>
                </a:solidFill>
              </a:rPr>
              <a:t> </a:t>
            </a:r>
            <a:r>
              <a:rPr lang="fr-FR" sz="1200" b="0" baseline="0" dirty="0" err="1">
                <a:solidFill>
                  <a:schemeClr val="bg1">
                    <a:lumMod val="50000"/>
                  </a:schemeClr>
                </a:solidFill>
              </a:rPr>
              <a:t>Disease</a:t>
            </a:r>
            <a:r>
              <a:rPr lang="fr-FR" sz="1200" b="0" baseline="0" dirty="0">
                <a:solidFill>
                  <a:schemeClr val="bg1">
                    <a:lumMod val="50000"/>
                  </a:schemeClr>
                </a:solidFill>
              </a:rPr>
              <a:t>, 2014</a:t>
            </a:r>
            <a:endParaRPr lang="en-US" sz="1200" b="0" baseline="0" dirty="0">
              <a:solidFill>
                <a:schemeClr val="bg1">
                  <a:lumMod val="50000"/>
                </a:schemeClr>
              </a:solidFill>
            </a:endParaRPr>
          </a:p>
        </p:txBody>
      </p:sp>
      <p:pic>
        <p:nvPicPr>
          <p:cNvPr id="8" name="Picture 3">
            <a:extLst>
              <a:ext uri="{FF2B5EF4-FFF2-40B4-BE49-F238E27FC236}">
                <a16:creationId xmlns:a16="http://schemas.microsoft.com/office/drawing/2014/main" id="{5CDA6C3B-E01F-66D5-F32B-EDF2083F5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921907" y="208738"/>
            <a:ext cx="7959252" cy="619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076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838200" y="365125"/>
            <a:ext cx="3179093" cy="1325563"/>
          </a:xfrm>
        </p:spPr>
        <p:txBody>
          <a:bodyPr>
            <a:normAutofit/>
          </a:bodyPr>
          <a:lstStyle/>
          <a:p>
            <a:r>
              <a:rPr lang="en-US" b="1" dirty="0">
                <a:solidFill>
                  <a:schemeClr val="accent5"/>
                </a:solidFill>
              </a:rPr>
              <a:t>Glut1 DS</a:t>
            </a:r>
            <a:br>
              <a:rPr lang="en-US" b="1" dirty="0">
                <a:solidFill>
                  <a:schemeClr val="accent5"/>
                </a:solidFill>
              </a:rPr>
            </a:br>
            <a:endParaRPr lang="en-US" dirty="0">
              <a:solidFill>
                <a:schemeClr val="accent5"/>
              </a:solidFill>
            </a:endParaRPr>
          </a:p>
        </p:txBody>
      </p:sp>
      <p:sp>
        <p:nvSpPr>
          <p:cNvPr id="6" name="Content Placeholder 5">
            <a:extLst>
              <a:ext uri="{FF2B5EF4-FFF2-40B4-BE49-F238E27FC236}">
                <a16:creationId xmlns:a16="http://schemas.microsoft.com/office/drawing/2014/main" id="{1B759224-E435-5A0B-7A25-0052ADF31CC6}"/>
              </a:ext>
            </a:extLst>
          </p:cNvPr>
          <p:cNvSpPr>
            <a:spLocks noGrp="1"/>
          </p:cNvSpPr>
          <p:nvPr>
            <p:ph idx="1"/>
          </p:nvPr>
        </p:nvSpPr>
        <p:spPr/>
        <p:txBody>
          <a:bodyPr/>
          <a:lstStyle/>
          <a:p>
            <a:endParaRPr lang="en-US"/>
          </a:p>
        </p:txBody>
      </p:sp>
      <p:sp>
        <p:nvSpPr>
          <p:cNvPr id="7" name="TextBox 6">
            <a:extLst>
              <a:ext uri="{FF2B5EF4-FFF2-40B4-BE49-F238E27FC236}">
                <a16:creationId xmlns:a16="http://schemas.microsoft.com/office/drawing/2014/main" id="{4B11D5CD-8E36-D4B5-ECF2-A52152F3EB5E}"/>
              </a:ext>
            </a:extLst>
          </p:cNvPr>
          <p:cNvSpPr txBox="1">
            <a:spLocks noChangeArrowheads="1"/>
          </p:cNvSpPr>
          <p:nvPr/>
        </p:nvSpPr>
        <p:spPr bwMode="auto">
          <a:xfrm>
            <a:off x="2720894" y="6485711"/>
            <a:ext cx="5640388" cy="276225"/>
          </a:xfrm>
          <a:prstGeom prst="rect">
            <a:avLst/>
          </a:prstGeom>
          <a:noFill/>
          <a:ln>
            <a:noFill/>
          </a:ln>
        </p:spPr>
        <p:txBody>
          <a:bodyPr wrap="none">
            <a:spAutoFit/>
          </a:bodyPr>
          <a:lstStyle>
            <a:lvl1pPr>
              <a:defRPr sz="2400" b="1">
                <a:solidFill>
                  <a:srgbClr val="0018AA"/>
                </a:solidFill>
                <a:latin typeface="Trebuchet MS" charset="0"/>
                <a:ea typeface="MS PGothic" charset="0"/>
                <a:cs typeface="MS PGothic" charset="0"/>
              </a:defRPr>
            </a:lvl1pPr>
            <a:lvl2pPr marL="742950" indent="-285750">
              <a:defRPr sz="2000">
                <a:solidFill>
                  <a:srgbClr val="0018AA"/>
                </a:solidFill>
                <a:latin typeface="Trebuchet MS" charset="0"/>
                <a:ea typeface="MS PGothic" charset="0"/>
                <a:cs typeface="MS PGothic" charset="0"/>
              </a:defRPr>
            </a:lvl2pPr>
            <a:lvl3pPr marL="1143000" indent="-228600">
              <a:defRPr sz="2000">
                <a:solidFill>
                  <a:srgbClr val="0018AA"/>
                </a:solidFill>
                <a:latin typeface="Trebuchet MS" charset="0"/>
                <a:ea typeface="MS PGothic" charset="0"/>
                <a:cs typeface="MS PGothic" charset="0"/>
              </a:defRPr>
            </a:lvl3pPr>
            <a:lvl4pPr marL="1600200" indent="-228600">
              <a:defRPr sz="2000">
                <a:solidFill>
                  <a:srgbClr val="0018AA"/>
                </a:solidFill>
                <a:latin typeface="Trebuchet MS" charset="0"/>
                <a:ea typeface="MS PGothic" charset="0"/>
                <a:cs typeface="MS PGothic" charset="0"/>
              </a:defRPr>
            </a:lvl4pPr>
            <a:lvl5pPr marL="2057400" indent="-228600">
              <a:defRPr sz="1600">
                <a:solidFill>
                  <a:srgbClr val="0018AA"/>
                </a:solidFill>
                <a:latin typeface="Trebuchet MS" charset="0"/>
                <a:ea typeface="MS PGothic" charset="0"/>
                <a:cs typeface="MS PGothic" charset="0"/>
              </a:defRPr>
            </a:lvl5pPr>
            <a:lvl6pPr marL="2514600" indent="-228600" eaLnBrk="0" hangingPunct="0">
              <a:defRPr sz="1600">
                <a:solidFill>
                  <a:srgbClr val="0018AA"/>
                </a:solidFill>
                <a:latin typeface="Trebuchet MS" charset="0"/>
                <a:ea typeface="MS PGothic" charset="0"/>
                <a:cs typeface="MS PGothic" charset="0"/>
              </a:defRPr>
            </a:lvl6pPr>
            <a:lvl7pPr marL="2971800" indent="-228600" eaLnBrk="0" hangingPunct="0">
              <a:defRPr sz="1600">
                <a:solidFill>
                  <a:srgbClr val="0018AA"/>
                </a:solidFill>
                <a:latin typeface="Trebuchet MS" charset="0"/>
                <a:ea typeface="MS PGothic" charset="0"/>
                <a:cs typeface="MS PGothic" charset="0"/>
              </a:defRPr>
            </a:lvl7pPr>
            <a:lvl8pPr marL="3429000" indent="-228600" eaLnBrk="0" hangingPunct="0">
              <a:defRPr sz="1600">
                <a:solidFill>
                  <a:srgbClr val="0018AA"/>
                </a:solidFill>
                <a:latin typeface="Trebuchet MS" charset="0"/>
                <a:ea typeface="MS PGothic" charset="0"/>
                <a:cs typeface="MS PGothic" charset="0"/>
              </a:defRPr>
            </a:lvl8pPr>
            <a:lvl9pPr marL="3886200" indent="-228600" eaLnBrk="0" hangingPunct="0">
              <a:defRPr sz="1600">
                <a:solidFill>
                  <a:srgbClr val="0018AA"/>
                </a:solidFill>
                <a:latin typeface="Trebuchet MS" charset="0"/>
                <a:ea typeface="MS PGothic" charset="0"/>
                <a:cs typeface="MS PGothic" charset="0"/>
              </a:defRPr>
            </a:lvl9pPr>
          </a:lstStyle>
          <a:p>
            <a:pPr eaLnBrk="1" hangingPunct="1">
              <a:defRPr/>
            </a:pPr>
            <a:r>
              <a:rPr lang="en-GB" sz="1200" b="0" baseline="0" dirty="0">
                <a:solidFill>
                  <a:schemeClr val="bg1">
                    <a:lumMod val="50000"/>
                  </a:schemeClr>
                </a:solidFill>
              </a:rPr>
              <a:t>From </a:t>
            </a:r>
            <a:r>
              <a:rPr lang="en-GB" sz="1200" b="0" baseline="0" dirty="0" err="1">
                <a:solidFill>
                  <a:schemeClr val="bg1">
                    <a:lumMod val="50000"/>
                  </a:schemeClr>
                </a:solidFill>
              </a:rPr>
              <a:t>Santer</a:t>
            </a:r>
            <a:r>
              <a:rPr lang="en-GB" sz="1200" b="0" baseline="0" dirty="0">
                <a:solidFill>
                  <a:schemeClr val="bg1">
                    <a:lumMod val="50000"/>
                  </a:schemeClr>
                </a:solidFill>
              </a:rPr>
              <a:t> R and </a:t>
            </a:r>
            <a:r>
              <a:rPr lang="en-GB" sz="1200" b="0" baseline="0" dirty="0" err="1">
                <a:solidFill>
                  <a:schemeClr val="bg1">
                    <a:lumMod val="50000"/>
                  </a:schemeClr>
                </a:solidFill>
              </a:rPr>
              <a:t>Klepper</a:t>
            </a:r>
            <a:r>
              <a:rPr lang="en-GB" sz="1200" b="0" baseline="0" dirty="0">
                <a:solidFill>
                  <a:schemeClr val="bg1">
                    <a:lumMod val="50000"/>
                  </a:schemeClr>
                </a:solidFill>
              </a:rPr>
              <a:t> J</a:t>
            </a:r>
            <a:r>
              <a:rPr lang="fr-FR" sz="1200" b="0" baseline="0" dirty="0">
                <a:solidFill>
                  <a:schemeClr val="bg1">
                    <a:lumMod val="50000"/>
                  </a:schemeClr>
                </a:solidFill>
              </a:rPr>
              <a:t>, in Saudubray JM, </a:t>
            </a:r>
            <a:r>
              <a:rPr lang="fr-FR" sz="1200" b="0" baseline="0" dirty="0" err="1">
                <a:solidFill>
                  <a:schemeClr val="bg1">
                    <a:lumMod val="50000"/>
                  </a:schemeClr>
                </a:solidFill>
              </a:rPr>
              <a:t>Inborn</a:t>
            </a:r>
            <a:r>
              <a:rPr lang="fr-FR" sz="1200" b="0" baseline="0" dirty="0">
                <a:solidFill>
                  <a:schemeClr val="bg1">
                    <a:lumMod val="50000"/>
                  </a:schemeClr>
                </a:solidFill>
              </a:rPr>
              <a:t> </a:t>
            </a:r>
            <a:r>
              <a:rPr lang="fr-FR" sz="1200" b="0" baseline="0" dirty="0" err="1">
                <a:solidFill>
                  <a:schemeClr val="bg1">
                    <a:lumMod val="50000"/>
                  </a:schemeClr>
                </a:solidFill>
              </a:rPr>
              <a:t>Metabolic</a:t>
            </a:r>
            <a:r>
              <a:rPr lang="fr-FR" sz="1200" b="0" baseline="0" dirty="0">
                <a:solidFill>
                  <a:schemeClr val="bg1">
                    <a:lumMod val="50000"/>
                  </a:schemeClr>
                </a:solidFill>
              </a:rPr>
              <a:t> </a:t>
            </a:r>
            <a:r>
              <a:rPr lang="fr-FR" sz="1200" b="0" baseline="0" dirty="0" err="1">
                <a:solidFill>
                  <a:schemeClr val="bg1">
                    <a:lumMod val="50000"/>
                  </a:schemeClr>
                </a:solidFill>
              </a:rPr>
              <a:t>Disease</a:t>
            </a:r>
            <a:r>
              <a:rPr lang="fr-FR" sz="1200" b="0" baseline="0" dirty="0">
                <a:solidFill>
                  <a:schemeClr val="bg1">
                    <a:lumMod val="50000"/>
                  </a:schemeClr>
                </a:solidFill>
              </a:rPr>
              <a:t>, 2014</a:t>
            </a:r>
            <a:endParaRPr lang="en-US" sz="1200" b="0" baseline="0" dirty="0">
              <a:solidFill>
                <a:schemeClr val="bg1">
                  <a:lumMod val="50000"/>
                </a:schemeClr>
              </a:solidFill>
            </a:endParaRPr>
          </a:p>
        </p:txBody>
      </p:sp>
    </p:spTree>
    <p:extLst>
      <p:ext uri="{BB962C8B-B14F-4D97-AF65-F5344CB8AC3E}">
        <p14:creationId xmlns:p14="http://schemas.microsoft.com/office/powerpoint/2010/main" val="22524465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51678" y="91008"/>
            <a:ext cx="11202122" cy="914400"/>
          </a:xfrm>
        </p:spPr>
        <p:txBody>
          <a:bodyPr/>
          <a:lstStyle/>
          <a:p>
            <a:r>
              <a:rPr lang="en-US" altLang="en-US" dirty="0">
                <a:solidFill>
                  <a:schemeClr val="accent5"/>
                </a:solidFill>
              </a:rPr>
              <a:t>GLUT1 deficiency</a:t>
            </a:r>
          </a:p>
        </p:txBody>
      </p:sp>
      <p:sp>
        <p:nvSpPr>
          <p:cNvPr id="10243" name="Content Placeholder 2"/>
          <p:cNvSpPr>
            <a:spLocks noGrp="1"/>
          </p:cNvSpPr>
          <p:nvPr>
            <p:ph type="body" sz="quarter" idx="10"/>
          </p:nvPr>
        </p:nvSpPr>
        <p:spPr>
          <a:xfrm>
            <a:off x="317500" y="904875"/>
            <a:ext cx="11582400" cy="5048250"/>
          </a:xfrm>
        </p:spPr>
        <p:txBody>
          <a:bodyPr>
            <a:normAutofit fontScale="92500" lnSpcReduction="20000"/>
          </a:bodyPr>
          <a:lstStyle/>
          <a:p>
            <a:r>
              <a:rPr lang="en-US" altLang="en-US" dirty="0"/>
              <a:t>Normal prenatal, perinatal history</a:t>
            </a:r>
          </a:p>
          <a:p>
            <a:r>
              <a:rPr lang="en-US" altLang="en-US" dirty="0"/>
              <a:t>Infantile-onset encephalopathy with seizures </a:t>
            </a:r>
            <a:r>
              <a:rPr lang="en-US" altLang="en-US" b="0" dirty="0">
                <a:highlight>
                  <a:srgbClr val="FFFF00"/>
                </a:highlight>
              </a:rPr>
              <a:t>(usually &lt;2 yrs. age)</a:t>
            </a:r>
          </a:p>
          <a:p>
            <a:r>
              <a:rPr lang="en-US" altLang="en-US" dirty="0">
                <a:highlight>
                  <a:srgbClr val="FFFF00"/>
                </a:highlight>
              </a:rPr>
              <a:t>Acquired microcephaly</a:t>
            </a:r>
          </a:p>
          <a:p>
            <a:r>
              <a:rPr lang="en-US" altLang="en-US" dirty="0"/>
              <a:t>Variable cognitive impairment and complex motor disorder</a:t>
            </a:r>
          </a:p>
          <a:p>
            <a:r>
              <a:rPr lang="en-US" altLang="en-US" dirty="0"/>
              <a:t>Paroxysmal events</a:t>
            </a:r>
          </a:p>
          <a:p>
            <a:pPr lvl="1"/>
            <a:r>
              <a:rPr lang="en-US" altLang="en-US" dirty="0"/>
              <a:t>Intermittent ataxia</a:t>
            </a:r>
          </a:p>
          <a:p>
            <a:pPr lvl="1"/>
            <a:r>
              <a:rPr lang="en-US" altLang="en-US" dirty="0"/>
              <a:t>Choreoathetosis</a:t>
            </a:r>
          </a:p>
          <a:p>
            <a:pPr lvl="1"/>
            <a:r>
              <a:rPr lang="en-US" altLang="en-US" dirty="0"/>
              <a:t>Dystonia</a:t>
            </a:r>
          </a:p>
          <a:p>
            <a:pPr lvl="1"/>
            <a:r>
              <a:rPr lang="en-US" altLang="en-US" dirty="0"/>
              <a:t>Alternating hemiplegia </a:t>
            </a:r>
          </a:p>
          <a:p>
            <a:r>
              <a:rPr lang="en-US" altLang="en-US" dirty="0">
                <a:highlight>
                  <a:srgbClr val="FFFF00"/>
                </a:highlight>
              </a:rPr>
              <a:t>Symptoms precipitated by </a:t>
            </a:r>
          </a:p>
          <a:p>
            <a:pPr lvl="1"/>
            <a:r>
              <a:rPr lang="en-US" altLang="en-US" dirty="0">
                <a:highlight>
                  <a:srgbClr val="FFFF00"/>
                </a:highlight>
              </a:rPr>
              <a:t>Fasting </a:t>
            </a:r>
          </a:p>
          <a:p>
            <a:pPr lvl="1"/>
            <a:r>
              <a:rPr lang="en-US" altLang="en-US" dirty="0">
                <a:highlight>
                  <a:srgbClr val="FFFF00"/>
                </a:highlight>
              </a:rPr>
              <a:t>Intercurrent infection, especially with fever</a:t>
            </a:r>
          </a:p>
          <a:p>
            <a:r>
              <a:rPr lang="en-US" altLang="en-US" dirty="0"/>
              <a:t>Autosomal dominant </a:t>
            </a:r>
            <a:r>
              <a:rPr lang="en-US" altLang="en-US" b="0" dirty="0"/>
              <a:t>(most commonly)</a:t>
            </a:r>
          </a:p>
          <a:p>
            <a:endParaRPr lang="en-US"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317500" y="69339"/>
            <a:ext cx="11036300" cy="1308761"/>
          </a:xfrm>
        </p:spPr>
        <p:txBody>
          <a:bodyPr/>
          <a:lstStyle/>
          <a:p>
            <a:r>
              <a:rPr lang="en-US" altLang="en-US" dirty="0">
                <a:solidFill>
                  <a:schemeClr val="accent5"/>
                </a:solidFill>
              </a:rPr>
              <a:t>GLUT1DS Non-classical phenotypes</a:t>
            </a:r>
          </a:p>
        </p:txBody>
      </p:sp>
      <p:sp>
        <p:nvSpPr>
          <p:cNvPr id="46083" name="Content Placeholder 2"/>
          <p:cNvSpPr>
            <a:spLocks noGrp="1"/>
          </p:cNvSpPr>
          <p:nvPr>
            <p:ph type="body" sz="quarter" idx="10"/>
          </p:nvPr>
        </p:nvSpPr>
        <p:spPr/>
        <p:txBody>
          <a:bodyPr/>
          <a:lstStyle/>
          <a:p>
            <a:pPr marL="231775" indent="-231775"/>
            <a:r>
              <a:rPr lang="en-US" altLang="en-US" dirty="0"/>
              <a:t>(NOTE – BG WILL BE NORMAL)</a:t>
            </a:r>
          </a:p>
          <a:p>
            <a:pPr marL="231775" indent="-231775"/>
            <a:r>
              <a:rPr lang="en-US" altLang="en-US" dirty="0"/>
              <a:t>Movement disorder without seizures</a:t>
            </a:r>
          </a:p>
          <a:p>
            <a:pPr marL="231775" indent="-231775"/>
            <a:r>
              <a:rPr lang="en-US" altLang="en-US" dirty="0"/>
              <a:t>Carbohydrate-responsiveness  </a:t>
            </a:r>
          </a:p>
          <a:p>
            <a:pPr marL="231775" indent="-231775"/>
            <a:r>
              <a:rPr lang="en-US" altLang="en-US" dirty="0"/>
              <a:t>Familial paroxysmal exercise-induced dystonia (PED)</a:t>
            </a:r>
          </a:p>
          <a:p>
            <a:pPr lvl="1" indent="-227013"/>
            <a:r>
              <a:rPr lang="en-US" altLang="en-US" dirty="0"/>
              <a:t>Onset beyond childhood</a:t>
            </a:r>
          </a:p>
          <a:p>
            <a:pPr lvl="1" indent="-227013"/>
            <a:r>
              <a:rPr lang="en-US" altLang="en-US" dirty="0"/>
              <a:t>Normal interictal neurologic exam</a:t>
            </a:r>
          </a:p>
          <a:p>
            <a:pPr lvl="1" indent="-227013"/>
            <a:r>
              <a:rPr lang="en-US" altLang="en-US" dirty="0">
                <a:highlight>
                  <a:srgbClr val="FFFF00"/>
                </a:highlight>
              </a:rPr>
              <a:t>Hemolytic anemia</a:t>
            </a:r>
          </a:p>
          <a:p>
            <a:pPr lvl="1" indent="-227013"/>
            <a:r>
              <a:rPr lang="en-US" altLang="en-US" dirty="0"/>
              <a:t>Neurologic symptoms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39003" y="1"/>
            <a:ext cx="11314797" cy="1404101"/>
          </a:xfrm>
        </p:spPr>
        <p:txBody>
          <a:bodyPr/>
          <a:lstStyle/>
          <a:p>
            <a:r>
              <a:rPr lang="en-US" altLang="en-US" dirty="0">
                <a:solidFill>
                  <a:schemeClr val="accent5"/>
                </a:solidFill>
              </a:rPr>
              <a:t>Lab findings</a:t>
            </a:r>
          </a:p>
        </p:txBody>
      </p:sp>
      <p:sp>
        <p:nvSpPr>
          <p:cNvPr id="21507" name="Content Placeholder 2"/>
          <p:cNvSpPr>
            <a:spLocks noGrp="1"/>
          </p:cNvSpPr>
          <p:nvPr>
            <p:ph type="body" sz="quarter" idx="10"/>
          </p:nvPr>
        </p:nvSpPr>
        <p:spPr>
          <a:xfrm>
            <a:off x="317500" y="1314450"/>
            <a:ext cx="11582400" cy="4080943"/>
          </a:xfrm>
        </p:spPr>
        <p:txBody>
          <a:bodyPr>
            <a:normAutofit fontScale="92500" lnSpcReduction="20000"/>
          </a:bodyPr>
          <a:lstStyle/>
          <a:p>
            <a:pPr marL="231775" indent="-231775">
              <a:defRPr/>
            </a:pPr>
            <a:r>
              <a:rPr lang="en-US" altLang="en-US" dirty="0"/>
              <a:t>Low CSF glucose level</a:t>
            </a:r>
          </a:p>
          <a:p>
            <a:pPr marL="574675" lvl="1">
              <a:defRPr/>
            </a:pPr>
            <a:r>
              <a:rPr lang="en-US" altLang="en-US" dirty="0"/>
              <a:t>&lt;60 mg/</a:t>
            </a:r>
            <a:r>
              <a:rPr lang="en-US" altLang="en-US" dirty="0" err="1"/>
              <a:t>dL</a:t>
            </a:r>
            <a:r>
              <a:rPr lang="en-US" altLang="en-US" dirty="0"/>
              <a:t> (3.3 </a:t>
            </a:r>
            <a:r>
              <a:rPr lang="en-US" altLang="en-US" dirty="0" err="1"/>
              <a:t>mM</a:t>
            </a:r>
            <a:r>
              <a:rPr lang="en-US" altLang="en-US" dirty="0"/>
              <a:t>) in all cases</a:t>
            </a:r>
          </a:p>
          <a:p>
            <a:pPr marL="574675" lvl="1">
              <a:defRPr/>
            </a:pPr>
            <a:r>
              <a:rPr lang="en-US" altLang="en-US" dirty="0"/>
              <a:t>&lt;40 mg/</a:t>
            </a:r>
            <a:r>
              <a:rPr lang="en-US" altLang="en-US" dirty="0" err="1"/>
              <a:t>dL</a:t>
            </a:r>
            <a:r>
              <a:rPr lang="en-US" altLang="en-US" dirty="0"/>
              <a:t> (2.2 </a:t>
            </a:r>
            <a:r>
              <a:rPr lang="en-US" altLang="en-US" dirty="0" err="1"/>
              <a:t>mM</a:t>
            </a:r>
            <a:r>
              <a:rPr lang="en-US" altLang="en-US" dirty="0"/>
              <a:t>) in &gt;90%</a:t>
            </a:r>
          </a:p>
          <a:p>
            <a:pPr marL="574675" lvl="1">
              <a:defRPr/>
            </a:pPr>
            <a:r>
              <a:rPr lang="en-US" altLang="en-US" dirty="0"/>
              <a:t>40–60 mg/</a:t>
            </a:r>
            <a:r>
              <a:rPr lang="en-US" altLang="en-US" dirty="0" err="1"/>
              <a:t>dL</a:t>
            </a:r>
            <a:r>
              <a:rPr lang="en-US" altLang="en-US" dirty="0"/>
              <a:t> (2.2-3.3 </a:t>
            </a:r>
            <a:r>
              <a:rPr lang="en-US" altLang="en-US" dirty="0" err="1"/>
              <a:t>mM</a:t>
            </a:r>
            <a:r>
              <a:rPr lang="en-US" altLang="en-US" dirty="0"/>
              <a:t>) in ~10%</a:t>
            </a:r>
          </a:p>
          <a:p>
            <a:pPr marL="231775" indent="-231775">
              <a:defRPr/>
            </a:pPr>
            <a:r>
              <a:rPr lang="en-US" altLang="en-US" dirty="0" err="1"/>
              <a:t>CSF:blood</a:t>
            </a:r>
            <a:r>
              <a:rPr lang="en-US" altLang="en-US" dirty="0"/>
              <a:t> glucose ratio &lt;0.5 </a:t>
            </a:r>
            <a:r>
              <a:rPr lang="en-US" altLang="en-US" b="0" dirty="0"/>
              <a:t>(typically measure 4 </a:t>
            </a:r>
            <a:r>
              <a:rPr lang="en-US" altLang="en-US" b="0" dirty="0" err="1"/>
              <a:t>hr</a:t>
            </a:r>
            <a:r>
              <a:rPr lang="en-US" altLang="en-US" b="0" dirty="0"/>
              <a:t> fast)</a:t>
            </a:r>
          </a:p>
          <a:p>
            <a:pPr marL="231775" indent="-231775">
              <a:defRPr/>
            </a:pPr>
            <a:r>
              <a:rPr lang="en-US" altLang="en-US" dirty="0"/>
              <a:t>CSF lactate low to low normal </a:t>
            </a:r>
          </a:p>
          <a:p>
            <a:pPr marL="231775" indent="-231775">
              <a:defRPr/>
            </a:pPr>
            <a:r>
              <a:rPr lang="en-US" altLang="en-US" dirty="0"/>
              <a:t>Normal routine and metabolic labs</a:t>
            </a:r>
          </a:p>
          <a:p>
            <a:pPr marL="231775" indent="-231775">
              <a:defRPr/>
            </a:pPr>
            <a:r>
              <a:rPr lang="en-US" altLang="en-US" dirty="0"/>
              <a:t>EEG may be normal when well</a:t>
            </a:r>
          </a:p>
          <a:p>
            <a:pPr marL="231775" indent="-231775">
              <a:defRPr/>
            </a:pPr>
            <a:r>
              <a:rPr lang="en-US" altLang="en-US" dirty="0"/>
              <a:t>Molecular diagnostic testing will establish diagnosis</a:t>
            </a:r>
          </a:p>
          <a:p>
            <a:pPr marL="574675" lvl="1">
              <a:defRPr/>
            </a:pPr>
            <a:r>
              <a:rPr lang="en-US" altLang="en-US" b="1" i="1" dirty="0"/>
              <a:t>SLC2A1</a:t>
            </a:r>
          </a:p>
          <a:p>
            <a:pPr marL="231775">
              <a:defRPr/>
            </a:pPr>
            <a:r>
              <a:rPr lang="en-US" altLang="en-US" dirty="0"/>
              <a:t>Erythrocyte 3-O-methyl-D-glucose uptake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34669" y="1"/>
            <a:ext cx="11319131" cy="1421436"/>
          </a:xfrm>
        </p:spPr>
        <p:txBody>
          <a:bodyPr/>
          <a:lstStyle/>
          <a:p>
            <a:r>
              <a:rPr lang="en-US" altLang="en-US" dirty="0">
                <a:solidFill>
                  <a:schemeClr val="accent5"/>
                </a:solidFill>
              </a:rPr>
              <a:t>Treatment/Prognosis</a:t>
            </a:r>
          </a:p>
        </p:txBody>
      </p:sp>
      <p:sp>
        <p:nvSpPr>
          <p:cNvPr id="50179" name="Content Placeholder 2"/>
          <p:cNvSpPr>
            <a:spLocks noGrp="1"/>
          </p:cNvSpPr>
          <p:nvPr>
            <p:ph type="body" sz="quarter" idx="10"/>
          </p:nvPr>
        </p:nvSpPr>
        <p:spPr>
          <a:xfrm>
            <a:off x="317500" y="1314450"/>
            <a:ext cx="10787275" cy="4063609"/>
          </a:xfrm>
        </p:spPr>
        <p:txBody>
          <a:bodyPr>
            <a:normAutofit lnSpcReduction="10000"/>
          </a:bodyPr>
          <a:lstStyle/>
          <a:p>
            <a:pPr marL="231775" indent="-231775"/>
            <a:r>
              <a:rPr lang="en-US" altLang="en-US" dirty="0"/>
              <a:t>Ketogenic diet provides an alternative fuel</a:t>
            </a:r>
          </a:p>
          <a:p>
            <a:pPr marL="231775" indent="-231775"/>
            <a:r>
              <a:rPr lang="en-US" altLang="en-US" dirty="0"/>
              <a:t>Ketone bodies use different transporter </a:t>
            </a:r>
            <a:r>
              <a:rPr lang="en-US" altLang="en-US" b="0" dirty="0"/>
              <a:t>(</a:t>
            </a:r>
            <a:r>
              <a:rPr lang="en-US" altLang="en-US" b="0" i="1" dirty="0"/>
              <a:t>MCT1</a:t>
            </a:r>
            <a:r>
              <a:rPr lang="en-US" altLang="en-US" b="0" dirty="0"/>
              <a:t>) </a:t>
            </a:r>
            <a:r>
              <a:rPr lang="en-US" altLang="en-US" dirty="0"/>
              <a:t>to cross BBB, provide brain with only known alternative fuel for metabolism</a:t>
            </a:r>
          </a:p>
          <a:p>
            <a:pPr marL="231775" indent="-231775"/>
            <a:r>
              <a:rPr lang="en-US" altLang="en-US" dirty="0"/>
              <a:t>Multivitamins plus calcium, carnitine</a:t>
            </a:r>
          </a:p>
          <a:p>
            <a:pPr marL="231775" indent="-231775"/>
            <a:r>
              <a:rPr lang="en-US" altLang="en-US" dirty="0"/>
              <a:t>Alpha-lipoic acid </a:t>
            </a:r>
            <a:r>
              <a:rPr lang="en-US" altLang="en-US" b="0" dirty="0"/>
              <a:t>(</a:t>
            </a:r>
            <a:r>
              <a:rPr lang="en-US" altLang="en-US" b="0" dirty="0" err="1"/>
              <a:t>thioctic</a:t>
            </a:r>
            <a:r>
              <a:rPr lang="en-US" altLang="en-US" b="0" dirty="0"/>
              <a:t> acid) </a:t>
            </a:r>
            <a:r>
              <a:rPr lang="en-US" altLang="en-US" dirty="0"/>
              <a:t>has been shown to facilitate glucose transport </a:t>
            </a:r>
            <a:r>
              <a:rPr lang="en-US" altLang="en-US" i="1" dirty="0"/>
              <a:t>in vitro</a:t>
            </a:r>
          </a:p>
          <a:p>
            <a:pPr marL="231775" indent="-231775"/>
            <a:r>
              <a:rPr lang="en-US" altLang="en-US" dirty="0"/>
              <a:t>GLUT1 inhibitory drugs should be avoided</a:t>
            </a:r>
          </a:p>
          <a:p>
            <a:pPr marL="231775" indent="-231775"/>
            <a:r>
              <a:rPr lang="en-US" altLang="en-US" dirty="0"/>
              <a:t>Prognosis: seizures and variable cognitive/motor impairment</a:t>
            </a:r>
          </a:p>
          <a:p>
            <a:pPr marL="231775" indent="-231775"/>
            <a:r>
              <a:rPr lang="en-US" altLang="en-US" dirty="0"/>
              <a:t>Clinical trial with </a:t>
            </a:r>
            <a:r>
              <a:rPr lang="en-US" altLang="en-US" dirty="0" err="1"/>
              <a:t>triheptanoin</a:t>
            </a:r>
            <a:endParaRPr lang="en-US"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1566253" y="1764894"/>
            <a:ext cx="10515600" cy="1325563"/>
          </a:xfrm>
        </p:spPr>
        <p:txBody>
          <a:bodyPr/>
          <a:lstStyle/>
          <a:p>
            <a:r>
              <a:rPr lang="en-US" b="1" dirty="0">
                <a:solidFill>
                  <a:schemeClr val="accent5"/>
                </a:solidFill>
              </a:rPr>
              <a:t>Review of other Metabolic Epilepsies</a:t>
            </a:r>
            <a:br>
              <a:rPr lang="en-US" b="1" dirty="0">
                <a:solidFill>
                  <a:schemeClr val="accent5"/>
                </a:solidFill>
              </a:rPr>
            </a:br>
            <a:endParaRPr lang="en-US" dirty="0">
              <a:solidFill>
                <a:schemeClr val="accent5"/>
              </a:solidFill>
            </a:endParaRPr>
          </a:p>
        </p:txBody>
      </p:sp>
      <p:pic>
        <p:nvPicPr>
          <p:cNvPr id="4" name="Picture 3" descr="A red and white sign&#10;&#10;Description automatically generated with medium confidence">
            <a:extLst>
              <a:ext uri="{FF2B5EF4-FFF2-40B4-BE49-F238E27FC236}">
                <a16:creationId xmlns:a16="http://schemas.microsoft.com/office/drawing/2014/main" id="{6AF980C5-3391-7BEF-54B5-39C4B4D04DA7}"/>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17635471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11" y="212349"/>
            <a:ext cx="11197789" cy="1478339"/>
          </a:xfrm>
        </p:spPr>
        <p:txBody>
          <a:bodyPr/>
          <a:lstStyle/>
          <a:p>
            <a:r>
              <a:rPr lang="en-US" dirty="0">
                <a:solidFill>
                  <a:schemeClr val="accent5"/>
                </a:solidFill>
              </a:rPr>
              <a:t>Asparagine </a:t>
            </a:r>
            <a:r>
              <a:rPr lang="en-US" dirty="0" err="1">
                <a:solidFill>
                  <a:schemeClr val="accent5"/>
                </a:solidFill>
              </a:rPr>
              <a:t>synthetase</a:t>
            </a:r>
            <a:r>
              <a:rPr lang="en-US" dirty="0">
                <a:solidFill>
                  <a:schemeClr val="accent5"/>
                </a:solidFill>
              </a:rPr>
              <a:t> deficiency</a:t>
            </a:r>
          </a:p>
        </p:txBody>
      </p:sp>
      <p:sp>
        <p:nvSpPr>
          <p:cNvPr id="3" name="Content Placeholder 2"/>
          <p:cNvSpPr>
            <a:spLocks noGrp="1"/>
          </p:cNvSpPr>
          <p:nvPr>
            <p:ph idx="1"/>
          </p:nvPr>
        </p:nvSpPr>
        <p:spPr/>
        <p:txBody>
          <a:bodyPr>
            <a:normAutofit lnSpcReduction="10000"/>
          </a:bodyPr>
          <a:lstStyle/>
          <a:p>
            <a:r>
              <a:rPr lang="en-US" dirty="0"/>
              <a:t>Congenital microcephaly</a:t>
            </a:r>
          </a:p>
          <a:p>
            <a:r>
              <a:rPr lang="en-US" dirty="0"/>
              <a:t>Intellectual disability</a:t>
            </a:r>
          </a:p>
          <a:p>
            <a:r>
              <a:rPr lang="en-US" dirty="0"/>
              <a:t>Progressive cerebral atrophy</a:t>
            </a:r>
          </a:p>
          <a:p>
            <a:r>
              <a:rPr lang="en-US" dirty="0"/>
              <a:t>Intractable seizures</a:t>
            </a:r>
          </a:p>
          <a:p>
            <a:r>
              <a:rPr lang="en-US" dirty="0"/>
              <a:t>Autosomal recessive mutations in ASNS gene</a:t>
            </a:r>
          </a:p>
          <a:p>
            <a:r>
              <a:rPr lang="en-US" dirty="0"/>
              <a:t>Levels of aspartate and asparagine: normal in plasma and urine!!</a:t>
            </a:r>
          </a:p>
          <a:p>
            <a:r>
              <a:rPr lang="en-US" dirty="0"/>
              <a:t>No treatment described</a:t>
            </a:r>
          </a:p>
        </p:txBody>
      </p:sp>
    </p:spTree>
    <p:extLst>
      <p:ext uri="{BB962C8B-B14F-4D97-AF65-F5344CB8AC3E}">
        <p14:creationId xmlns:p14="http://schemas.microsoft.com/office/powerpoint/2010/main" val="23513304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78" y="138677"/>
            <a:ext cx="11202122" cy="1552011"/>
          </a:xfrm>
        </p:spPr>
        <p:txBody>
          <a:bodyPr/>
          <a:lstStyle/>
          <a:p>
            <a:r>
              <a:rPr lang="en-US" dirty="0">
                <a:solidFill>
                  <a:schemeClr val="accent5"/>
                </a:solidFill>
              </a:rPr>
              <a:t>Glutamine </a:t>
            </a:r>
            <a:r>
              <a:rPr lang="en-US" dirty="0" err="1">
                <a:solidFill>
                  <a:schemeClr val="accent5"/>
                </a:solidFill>
              </a:rPr>
              <a:t>synthetase</a:t>
            </a:r>
            <a:r>
              <a:rPr lang="en-US" dirty="0">
                <a:solidFill>
                  <a:schemeClr val="accent5"/>
                </a:solidFill>
              </a:rPr>
              <a:t> deficiency</a:t>
            </a:r>
          </a:p>
        </p:txBody>
      </p:sp>
      <p:sp>
        <p:nvSpPr>
          <p:cNvPr id="3" name="Content Placeholder 2"/>
          <p:cNvSpPr>
            <a:spLocks noGrp="1"/>
          </p:cNvSpPr>
          <p:nvPr>
            <p:ph idx="1"/>
          </p:nvPr>
        </p:nvSpPr>
        <p:spPr/>
        <p:txBody>
          <a:bodyPr>
            <a:normAutofit fontScale="92500" lnSpcReduction="20000"/>
          </a:bodyPr>
          <a:lstStyle/>
          <a:p>
            <a:r>
              <a:rPr lang="en-US" dirty="0"/>
              <a:t>Neonatal severe encephalopathy, neonatal seizures</a:t>
            </a:r>
          </a:p>
          <a:p>
            <a:pPr lvl="1"/>
            <a:r>
              <a:rPr lang="en-US" dirty="0"/>
              <a:t>Nearly complete </a:t>
            </a:r>
            <a:r>
              <a:rPr lang="en-US" dirty="0" err="1"/>
              <a:t>agyria</a:t>
            </a:r>
            <a:r>
              <a:rPr lang="en-US" dirty="0"/>
              <a:t>, paraventricular cysts, smooth cerebellum</a:t>
            </a:r>
          </a:p>
          <a:p>
            <a:pPr lvl="1"/>
            <a:r>
              <a:rPr lang="en-US" dirty="0"/>
              <a:t>Blistering erythematous rash</a:t>
            </a:r>
          </a:p>
          <a:p>
            <a:endParaRPr lang="en-US" dirty="0"/>
          </a:p>
          <a:p>
            <a:r>
              <a:rPr lang="en-US" dirty="0"/>
              <a:t>Very low glutamine in plasma and CSF, chronic moderate </a:t>
            </a:r>
            <a:r>
              <a:rPr lang="en-US" dirty="0" err="1"/>
              <a:t>hyperammonemia</a:t>
            </a:r>
            <a:endParaRPr lang="en-US" dirty="0"/>
          </a:p>
          <a:p>
            <a:r>
              <a:rPr lang="en-US" dirty="0"/>
              <a:t>Supplementation with glutamine, up to 1020 mg/kg/day</a:t>
            </a:r>
          </a:p>
          <a:p>
            <a:pPr lvl="1"/>
            <a:r>
              <a:rPr lang="en-US" dirty="0" err="1"/>
              <a:t>Eeg</a:t>
            </a:r>
            <a:r>
              <a:rPr lang="en-US" dirty="0"/>
              <a:t> improved, increase glutamine on MRS, plasma normalized but CSF still low</a:t>
            </a:r>
          </a:p>
          <a:p>
            <a:r>
              <a:rPr lang="en-US" dirty="0"/>
              <a:t>Secondary disturbance in NAD synthesis</a:t>
            </a:r>
          </a:p>
          <a:p>
            <a:pPr lvl="1"/>
            <a:r>
              <a:rPr lang="en-US" dirty="0"/>
              <a:t>Treat with nicotinamide</a:t>
            </a:r>
          </a:p>
        </p:txBody>
      </p:sp>
    </p:spTree>
    <p:extLst>
      <p:ext uri="{BB962C8B-B14F-4D97-AF65-F5344CB8AC3E}">
        <p14:creationId xmlns:p14="http://schemas.microsoft.com/office/powerpoint/2010/main" val="151505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713467E-DDF7-7996-E475-30EF138D1B0F}"/>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3CBD6A1B-D1FF-2AC0-1738-953CA34A0B95}"/>
              </a:ext>
            </a:extLst>
          </p:cNvPr>
          <p:cNvSpPr>
            <a:spLocks noGrp="1"/>
          </p:cNvSpPr>
          <p:nvPr>
            <p:ph type="title"/>
          </p:nvPr>
        </p:nvSpPr>
        <p:spPr/>
        <p:txBody>
          <a:bodyPr/>
          <a:lstStyle/>
          <a:p>
            <a:endParaRPr lang="en-US"/>
          </a:p>
        </p:txBody>
      </p:sp>
      <p:pic>
        <p:nvPicPr>
          <p:cNvPr id="8" name="Content Placeholder 4" descr="1_5_vitDid_slide30.png">
            <a:extLst>
              <a:ext uri="{FF2B5EF4-FFF2-40B4-BE49-F238E27FC236}">
                <a16:creationId xmlns:a16="http://schemas.microsoft.com/office/drawing/2014/main" id="{333DCDAD-B0C8-DCA6-CE57-C8A8C3922A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8596" y="365125"/>
            <a:ext cx="8414842" cy="553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a:extLst>
              <a:ext uri="{FF2B5EF4-FFF2-40B4-BE49-F238E27FC236}">
                <a16:creationId xmlns:a16="http://schemas.microsoft.com/office/drawing/2014/main" id="{D6EF55C3-194B-F68D-514F-675F607BF5AF}"/>
              </a:ext>
            </a:extLst>
          </p:cNvPr>
          <p:cNvSpPr>
            <a:spLocks noChangeArrowheads="1"/>
          </p:cNvSpPr>
          <p:nvPr/>
        </p:nvSpPr>
        <p:spPr bwMode="auto">
          <a:xfrm>
            <a:off x="499425" y="6324033"/>
            <a:ext cx="103085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1200" dirty="0">
                <a:solidFill>
                  <a:srgbClr val="7F7F7F"/>
                </a:solidFill>
                <a:latin typeface="+mn-lt"/>
              </a:rPr>
              <a:t>From Pearl PL. J Inherit </a:t>
            </a:r>
            <a:r>
              <a:rPr lang="en-US" altLang="en-US" sz="1200" dirty="0" err="1">
                <a:solidFill>
                  <a:srgbClr val="7F7F7F"/>
                </a:solidFill>
                <a:latin typeface="+mn-lt"/>
              </a:rPr>
              <a:t>Metab</a:t>
            </a:r>
            <a:r>
              <a:rPr lang="en-US" altLang="en-US" sz="1200" dirty="0">
                <a:solidFill>
                  <a:srgbClr val="7F7F7F"/>
                </a:solidFill>
                <a:latin typeface="+mn-lt"/>
              </a:rPr>
              <a:t> Dis 2009;32:204 </a:t>
            </a:r>
            <a:endParaRPr lang="en-US" altLang="en-US" sz="3600" dirty="0">
              <a:solidFill>
                <a:srgbClr val="7F7F7F"/>
              </a:solidFill>
              <a:latin typeface="+mn-lt"/>
            </a:endParaRPr>
          </a:p>
        </p:txBody>
      </p:sp>
    </p:spTree>
    <p:extLst>
      <p:ext uri="{BB962C8B-B14F-4D97-AF65-F5344CB8AC3E}">
        <p14:creationId xmlns:p14="http://schemas.microsoft.com/office/powerpoint/2010/main" val="1227320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a:bodyPr>
          <a:lstStyle/>
          <a:p>
            <a:pPr>
              <a:buFont typeface="Arial" panose="020B0604020202020204" pitchFamily="34" charset="0"/>
              <a:buChar char="•"/>
            </a:pPr>
            <a:r>
              <a:rPr lang="en-US" b="1" dirty="0"/>
              <a:t>Clinical presentation</a:t>
            </a:r>
            <a:r>
              <a:rPr lang="en-US" dirty="0"/>
              <a:t>: Subacute encephalopathy triggered by stressors</a:t>
            </a:r>
          </a:p>
          <a:p>
            <a:pPr>
              <a:buFont typeface="Arial" panose="020B0604020202020204" pitchFamily="34" charset="0"/>
              <a:buChar char="•"/>
            </a:pPr>
            <a:r>
              <a:rPr lang="en-US" b="1" dirty="0"/>
              <a:t>Diagnostic clue</a:t>
            </a:r>
            <a:r>
              <a:rPr lang="en-US" dirty="0"/>
              <a:t>: Bilateral basal ganglia involvement on MRI</a:t>
            </a:r>
          </a:p>
          <a:p>
            <a:pPr>
              <a:buFont typeface="Arial" panose="020B0604020202020204" pitchFamily="34" charset="0"/>
              <a:buChar char="•"/>
            </a:pPr>
            <a:r>
              <a:rPr lang="en-US" b="1" dirty="0"/>
              <a:t>Treatment</a:t>
            </a:r>
            <a:r>
              <a:rPr lang="en-US" dirty="0"/>
              <a:t>: High doses of biotin and thiamine</a:t>
            </a:r>
          </a:p>
          <a:p>
            <a:pPr>
              <a:buFont typeface="Arial" panose="020B0604020202020204" pitchFamily="34" charset="0"/>
              <a:buChar char="•"/>
            </a:pPr>
            <a:r>
              <a:rPr lang="en-US" b="1" dirty="0"/>
              <a:t>Prognosis</a:t>
            </a:r>
            <a:r>
              <a:rPr lang="en-US" dirty="0"/>
              <a:t>: Rapid improvement with treatment, potential for relapse</a:t>
            </a:r>
          </a:p>
          <a:p>
            <a:pPr>
              <a:buFont typeface="Arial" panose="020B0604020202020204" pitchFamily="34" charset="0"/>
              <a:buChar char="•"/>
            </a:pPr>
            <a:r>
              <a:rPr lang="en-US" b="1" dirty="0"/>
              <a:t>Genetics</a:t>
            </a:r>
            <a:r>
              <a:rPr lang="en-US" dirty="0"/>
              <a:t>: Mutations in SLC19A3 gene</a:t>
            </a:r>
          </a:p>
          <a:p>
            <a:pPr>
              <a:buFont typeface="Arial" panose="020B0604020202020204" pitchFamily="34" charset="0"/>
              <a:buChar char="•"/>
            </a:pPr>
            <a:r>
              <a:rPr lang="en-US" b="1" dirty="0"/>
              <a:t>Pathophysiology</a:t>
            </a:r>
            <a:r>
              <a:rPr lang="en-US" dirty="0"/>
              <a:t>: Thiamine transporter defect</a:t>
            </a:r>
          </a:p>
          <a:p>
            <a:pPr>
              <a:buFont typeface="Arial" panose="020B0604020202020204" pitchFamily="34" charset="0"/>
              <a:buChar char="•"/>
            </a:pPr>
            <a:r>
              <a:rPr lang="en-US" b="1" dirty="0"/>
              <a:t>Preventive aspect</a:t>
            </a:r>
            <a:r>
              <a:rPr lang="en-US" dirty="0"/>
              <a:t>: Awareness critical for early treatment initiation</a:t>
            </a:r>
          </a:p>
          <a:p>
            <a:endParaRPr lang="en-US" i="0" dirty="0">
              <a:solidFill>
                <a:srgbClr val="242424"/>
              </a:solidFill>
              <a:effectLst/>
            </a:endParaRP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
        <p:nvSpPr>
          <p:cNvPr id="6" name="Title 5">
            <a:extLst>
              <a:ext uri="{FF2B5EF4-FFF2-40B4-BE49-F238E27FC236}">
                <a16:creationId xmlns:a16="http://schemas.microsoft.com/office/drawing/2014/main" id="{C2011E0C-B1FE-CDA5-6CA4-28416D3273E9}"/>
              </a:ext>
            </a:extLst>
          </p:cNvPr>
          <p:cNvSpPr>
            <a:spLocks noGrp="1"/>
          </p:cNvSpPr>
          <p:nvPr>
            <p:ph type="title"/>
          </p:nvPr>
        </p:nvSpPr>
        <p:spPr>
          <a:xfrm>
            <a:off x="153483" y="157110"/>
            <a:ext cx="10515600" cy="1325563"/>
          </a:xfrm>
        </p:spPr>
        <p:txBody>
          <a:bodyPr/>
          <a:lstStyle/>
          <a:p>
            <a:r>
              <a:rPr lang="en-US" b="1" dirty="0">
                <a:solidFill>
                  <a:schemeClr val="accent5"/>
                </a:solidFill>
              </a:rPr>
              <a:t>Biotin-Responsive Basal Ganglia Disease</a:t>
            </a:r>
            <a:br>
              <a:rPr lang="en-US" b="1" dirty="0">
                <a:solidFill>
                  <a:schemeClr val="accent5"/>
                </a:solidFill>
              </a:rPr>
            </a:br>
            <a:endParaRPr lang="en-US" dirty="0">
              <a:solidFill>
                <a:schemeClr val="accent5"/>
              </a:solidFill>
            </a:endParaRPr>
          </a:p>
        </p:txBody>
      </p:sp>
    </p:spTree>
    <p:extLst>
      <p:ext uri="{BB962C8B-B14F-4D97-AF65-F5344CB8AC3E}">
        <p14:creationId xmlns:p14="http://schemas.microsoft.com/office/powerpoint/2010/main" val="820138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214687" y="223235"/>
            <a:ext cx="11139113" cy="1467454"/>
          </a:xfrm>
        </p:spPr>
        <p:txBody>
          <a:bodyPr/>
          <a:lstStyle/>
          <a:p>
            <a:r>
              <a:rPr lang="en-US" b="1" dirty="0">
                <a:solidFill>
                  <a:schemeClr val="accent5"/>
                </a:solidFill>
              </a:rPr>
              <a:t>BH4 Deficiency</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850468"/>
            <a:ext cx="10515600" cy="3629400"/>
          </a:xfrm>
        </p:spPr>
        <p:txBody>
          <a:bodyPr>
            <a:normAutofit/>
          </a:bodyPr>
          <a:lstStyle/>
          <a:p>
            <a:pPr>
              <a:buFont typeface="Arial" panose="020B0604020202020204" pitchFamily="34" charset="0"/>
              <a:buChar char="•"/>
            </a:pPr>
            <a:r>
              <a:rPr lang="en-US" dirty="0"/>
              <a:t>Intellectual disability, microcephaly, myoclonic seizures, muscular rigidity, dystonia</a:t>
            </a:r>
          </a:p>
          <a:p>
            <a:pPr>
              <a:buFont typeface="Arial" panose="020B0604020202020204" pitchFamily="34" charset="0"/>
              <a:buChar char="•"/>
            </a:pPr>
            <a:r>
              <a:rPr lang="en-US" dirty="0"/>
              <a:t>Neuroimaging may show cerebral atrophy and basal ganglia calcifications</a:t>
            </a:r>
          </a:p>
          <a:p>
            <a:pPr>
              <a:buFont typeface="Arial" panose="020B0604020202020204" pitchFamily="34" charset="0"/>
              <a:buChar char="•"/>
            </a:pPr>
            <a:r>
              <a:rPr lang="en-US" dirty="0"/>
              <a:t>Dietary management and specific supplementation for treatment</a:t>
            </a:r>
          </a:p>
          <a:p>
            <a:endParaRPr lang="en-US" i="0" dirty="0">
              <a:solidFill>
                <a:srgbClr val="242424"/>
              </a:solidFill>
              <a:effectLst/>
            </a:endParaRP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6AF980C5-3391-7BEF-54B5-39C4B4D04DA7}"/>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3524300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125676" y="134343"/>
            <a:ext cx="11228124" cy="1556345"/>
          </a:xfrm>
        </p:spPr>
        <p:txBody>
          <a:bodyPr/>
          <a:lstStyle/>
          <a:p>
            <a:r>
              <a:rPr lang="en-US" b="1" dirty="0">
                <a:solidFill>
                  <a:schemeClr val="accent5"/>
                </a:solidFill>
              </a:rPr>
              <a:t>Creatine Transporter Deficiency</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fontScale="92500"/>
          </a:bodyPr>
          <a:lstStyle/>
          <a:p>
            <a:pPr>
              <a:buFont typeface="Arial" panose="020B0604020202020204" pitchFamily="34" charset="0"/>
              <a:buChar char="•"/>
            </a:pPr>
            <a:r>
              <a:rPr lang="en-US" b="1" dirty="0"/>
              <a:t>Symptoms</a:t>
            </a:r>
            <a:r>
              <a:rPr lang="en-US" dirty="0"/>
              <a:t>: Intellectual disability, seizures, speech delay</a:t>
            </a:r>
          </a:p>
          <a:p>
            <a:pPr>
              <a:buFont typeface="Arial" panose="020B0604020202020204" pitchFamily="34" charset="0"/>
              <a:buChar char="•"/>
            </a:pPr>
            <a:r>
              <a:rPr lang="en-US" b="1" dirty="0"/>
              <a:t>Diagnosis</a:t>
            </a:r>
            <a:r>
              <a:rPr lang="en-US" dirty="0"/>
              <a:t>: Elevated creatine/creatinine ratio in urine, confirmed by genetic testing</a:t>
            </a:r>
          </a:p>
          <a:p>
            <a:pPr>
              <a:buFont typeface="Arial" panose="020B0604020202020204" pitchFamily="34" charset="0"/>
              <a:buChar char="•"/>
            </a:pPr>
            <a:r>
              <a:rPr lang="en-US" b="1" dirty="0"/>
              <a:t>Treatment</a:t>
            </a:r>
            <a:r>
              <a:rPr lang="en-US" dirty="0"/>
              <a:t>: No definitive treatment, management focuses on symptoms</a:t>
            </a:r>
          </a:p>
          <a:p>
            <a:pPr>
              <a:buFont typeface="Arial" panose="020B0604020202020204" pitchFamily="34" charset="0"/>
              <a:buChar char="•"/>
            </a:pPr>
            <a:r>
              <a:rPr lang="en-US" b="1" dirty="0"/>
              <a:t>Pathophysiology</a:t>
            </a:r>
            <a:r>
              <a:rPr lang="en-US" dirty="0"/>
              <a:t>: Defective creatine transport into the brain</a:t>
            </a:r>
          </a:p>
          <a:p>
            <a:pPr>
              <a:buFont typeface="Arial" panose="020B0604020202020204" pitchFamily="34" charset="0"/>
              <a:buChar char="•"/>
            </a:pPr>
            <a:r>
              <a:rPr lang="en-US" b="1" dirty="0"/>
              <a:t>Genetics</a:t>
            </a:r>
            <a:r>
              <a:rPr lang="en-US" dirty="0"/>
              <a:t>: X-linked disorder with mutations in SLC6A8 gene</a:t>
            </a:r>
          </a:p>
          <a:p>
            <a:pPr>
              <a:buFont typeface="Arial" panose="020B0604020202020204" pitchFamily="34" charset="0"/>
              <a:buChar char="•"/>
            </a:pPr>
            <a:r>
              <a:rPr lang="en-US" b="1" dirty="0"/>
              <a:t>Clinical management</a:t>
            </a:r>
            <a:r>
              <a:rPr lang="en-US" dirty="0"/>
              <a:t>: Combination of physical, occupational, and speech therapy</a:t>
            </a:r>
          </a:p>
          <a:p>
            <a:pPr>
              <a:buFont typeface="Arial" panose="020B0604020202020204" pitchFamily="34" charset="0"/>
              <a:buChar char="•"/>
            </a:pPr>
            <a:r>
              <a:rPr lang="en-US" b="1" dirty="0"/>
              <a:t>Neuroimaging</a:t>
            </a:r>
            <a:r>
              <a:rPr lang="en-US" dirty="0"/>
              <a:t>: Brain MRI may show delayed myelination</a:t>
            </a:r>
          </a:p>
          <a:p>
            <a:endParaRPr lang="en-US" i="0" dirty="0">
              <a:solidFill>
                <a:srgbClr val="242424"/>
              </a:solidFill>
              <a:effectLst/>
            </a:endParaRP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32304013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130009" y="147345"/>
            <a:ext cx="11223791" cy="1543344"/>
          </a:xfrm>
        </p:spPr>
        <p:txBody>
          <a:bodyPr/>
          <a:lstStyle/>
          <a:p>
            <a:r>
              <a:rPr lang="en-US" b="1" dirty="0">
                <a:solidFill>
                  <a:schemeClr val="accent5"/>
                </a:solidFill>
              </a:rPr>
              <a:t>Phenylketonuria (PKU)</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fontScale="92500"/>
          </a:bodyPr>
          <a:lstStyle/>
          <a:p>
            <a:pPr>
              <a:buFont typeface="Arial" panose="020B0604020202020204" pitchFamily="34" charset="0"/>
              <a:buChar char="•"/>
            </a:pPr>
            <a:r>
              <a:rPr lang="en-US" b="1" dirty="0"/>
              <a:t>Newborn screening</a:t>
            </a:r>
            <a:r>
              <a:rPr lang="en-US" dirty="0"/>
              <a:t>: Elevated phenylalanine levels</a:t>
            </a:r>
          </a:p>
          <a:p>
            <a:pPr>
              <a:buFont typeface="Arial" panose="020B0604020202020204" pitchFamily="34" charset="0"/>
              <a:buChar char="•"/>
            </a:pPr>
            <a:r>
              <a:rPr lang="en-US" b="1" dirty="0"/>
              <a:t>Dietary management</a:t>
            </a:r>
            <a:r>
              <a:rPr lang="en-US" dirty="0"/>
              <a:t>: Lifelong low-phenylalanine diet necessary</a:t>
            </a:r>
          </a:p>
          <a:p>
            <a:pPr>
              <a:buFont typeface="Arial" panose="020B0604020202020204" pitchFamily="34" charset="0"/>
              <a:buChar char="•"/>
            </a:pPr>
            <a:r>
              <a:rPr lang="en-US" b="1" dirty="0"/>
              <a:t>Pathophysiology</a:t>
            </a:r>
            <a:r>
              <a:rPr lang="en-US" dirty="0"/>
              <a:t>: Deficiency of phenylalanine hydroxylase (PAH)</a:t>
            </a:r>
          </a:p>
          <a:p>
            <a:pPr>
              <a:buFont typeface="Arial" panose="020B0604020202020204" pitchFamily="34" charset="0"/>
              <a:buChar char="•"/>
            </a:pPr>
            <a:r>
              <a:rPr lang="en-US" b="1" dirty="0"/>
              <a:t>Genetics</a:t>
            </a:r>
            <a:r>
              <a:rPr lang="en-US" dirty="0"/>
              <a:t>: PAH gene mutations, multiple variants affecting severity</a:t>
            </a:r>
          </a:p>
          <a:p>
            <a:pPr>
              <a:buFont typeface="Arial" panose="020B0604020202020204" pitchFamily="34" charset="0"/>
              <a:buChar char="•"/>
            </a:pPr>
            <a:r>
              <a:rPr lang="en-US" b="1" dirty="0"/>
              <a:t>Neurological impact</a:t>
            </a:r>
            <a:r>
              <a:rPr lang="en-US" dirty="0"/>
              <a:t>: Untreated PKU leads to intellectual disability, seizures</a:t>
            </a:r>
          </a:p>
          <a:p>
            <a:pPr>
              <a:buFont typeface="Arial" panose="020B0604020202020204" pitchFamily="34" charset="0"/>
              <a:buChar char="•"/>
            </a:pPr>
            <a:r>
              <a:rPr lang="en-US" b="1" dirty="0"/>
              <a:t>Treatment advances</a:t>
            </a:r>
            <a:r>
              <a:rPr lang="en-US" dirty="0"/>
              <a:t>: Enzyme replacement and gene therapy in research</a:t>
            </a:r>
          </a:p>
          <a:p>
            <a:pPr>
              <a:buFont typeface="Arial" panose="020B0604020202020204" pitchFamily="34" charset="0"/>
              <a:buChar char="•"/>
            </a:pPr>
            <a:r>
              <a:rPr lang="en-US" b="1" dirty="0"/>
              <a:t>Monitoring</a:t>
            </a:r>
            <a:r>
              <a:rPr lang="en-US" dirty="0"/>
              <a:t>: Regular blood tests to ensure dietary compliance and phenylalanine levels</a:t>
            </a:r>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16352251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143010" y="125677"/>
            <a:ext cx="11210790" cy="1565012"/>
          </a:xfrm>
        </p:spPr>
        <p:txBody>
          <a:bodyPr/>
          <a:lstStyle/>
          <a:p>
            <a:r>
              <a:rPr lang="en-US" b="1" dirty="0">
                <a:solidFill>
                  <a:schemeClr val="accent5"/>
                </a:solidFill>
              </a:rPr>
              <a:t>Maple Syrup Urine Disease (MSUD)</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fontScale="92500" lnSpcReduction="20000"/>
          </a:bodyPr>
          <a:lstStyle/>
          <a:p>
            <a:endParaRPr lang="en-US" i="0" dirty="0">
              <a:solidFill>
                <a:srgbClr val="242424"/>
              </a:solidFill>
              <a:effectLst/>
            </a:endParaRPr>
          </a:p>
          <a:p>
            <a:pPr>
              <a:buFont typeface="Arial" panose="020B0604020202020204" pitchFamily="34" charset="0"/>
              <a:buChar char="•"/>
            </a:pPr>
            <a:r>
              <a:rPr lang="en-US" b="1" dirty="0"/>
              <a:t>Distinctive feature</a:t>
            </a:r>
            <a:r>
              <a:rPr lang="en-US" dirty="0"/>
              <a:t>: Sweet-smelling urine, similar to maple syrup</a:t>
            </a:r>
          </a:p>
          <a:p>
            <a:pPr>
              <a:buFont typeface="Arial" panose="020B0604020202020204" pitchFamily="34" charset="0"/>
              <a:buChar char="•"/>
            </a:pPr>
            <a:r>
              <a:rPr lang="en-US" b="1" dirty="0"/>
              <a:t>Biochemical profile</a:t>
            </a:r>
            <a:r>
              <a:rPr lang="en-US" dirty="0"/>
              <a:t>: Elevated levels of leucine, isoleucine, and valine in blood</a:t>
            </a:r>
          </a:p>
          <a:p>
            <a:pPr>
              <a:buFont typeface="Arial" panose="020B0604020202020204" pitchFamily="34" charset="0"/>
              <a:buChar char="•"/>
            </a:pPr>
            <a:r>
              <a:rPr lang="en-US" b="1" dirty="0"/>
              <a:t>Acute management</a:t>
            </a:r>
            <a:r>
              <a:rPr lang="en-US" dirty="0"/>
              <a:t>: Rapid dietary intervention critical during metabolic crises</a:t>
            </a:r>
          </a:p>
          <a:p>
            <a:pPr>
              <a:buFont typeface="Arial" panose="020B0604020202020204" pitchFamily="34" charset="0"/>
              <a:buChar char="•"/>
            </a:pPr>
            <a:r>
              <a:rPr lang="en-US" b="1" dirty="0"/>
              <a:t>Chronic management</a:t>
            </a:r>
            <a:r>
              <a:rPr lang="en-US" dirty="0"/>
              <a:t>: Lifelong dietary restriction of branched-chain amino acids</a:t>
            </a:r>
          </a:p>
          <a:p>
            <a:pPr>
              <a:buFont typeface="Arial" panose="020B0604020202020204" pitchFamily="34" charset="0"/>
              <a:buChar char="•"/>
            </a:pPr>
            <a:r>
              <a:rPr lang="en-US" b="1" dirty="0"/>
              <a:t>Genetics</a:t>
            </a:r>
            <a:r>
              <a:rPr lang="en-US" dirty="0"/>
              <a:t>: Mutations in the BCKDHA, BCKDHB, DBT, and DLD genes</a:t>
            </a:r>
          </a:p>
          <a:p>
            <a:pPr>
              <a:buFont typeface="Arial" panose="020B0604020202020204" pitchFamily="34" charset="0"/>
              <a:buChar char="•"/>
            </a:pPr>
            <a:r>
              <a:rPr lang="en-US" b="1" dirty="0"/>
              <a:t>Neurological risks</a:t>
            </a:r>
            <a:r>
              <a:rPr lang="en-US" dirty="0"/>
              <a:t>: Neurodegeneration if untreated or poorly managed</a:t>
            </a:r>
          </a:p>
          <a:p>
            <a:pPr>
              <a:buFont typeface="Arial" panose="020B0604020202020204" pitchFamily="34" charset="0"/>
              <a:buChar char="•"/>
            </a:pPr>
            <a:r>
              <a:rPr lang="en-US" b="1" dirty="0"/>
              <a:t>Long-term care</a:t>
            </a:r>
            <a:r>
              <a:rPr lang="en-US" dirty="0"/>
              <a:t>: Regular monitoring and dietary adjustments necessary</a:t>
            </a: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28432436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125676" y="125677"/>
            <a:ext cx="11228124" cy="1565012"/>
          </a:xfrm>
        </p:spPr>
        <p:txBody>
          <a:bodyPr/>
          <a:lstStyle/>
          <a:p>
            <a:r>
              <a:rPr lang="en-US" b="1" dirty="0">
                <a:solidFill>
                  <a:schemeClr val="accent5"/>
                </a:solidFill>
              </a:rPr>
              <a:t>Urea Cycle Disorders</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fontScale="85000" lnSpcReduction="10000"/>
          </a:bodyPr>
          <a:lstStyle/>
          <a:p>
            <a:pPr>
              <a:buFont typeface="Arial" panose="020B0604020202020204" pitchFamily="34" charset="0"/>
              <a:buChar char="•"/>
            </a:pPr>
            <a:r>
              <a:rPr lang="en-US" b="1" dirty="0"/>
              <a:t>Diverse presentation</a:t>
            </a:r>
            <a:r>
              <a:rPr lang="en-US" dirty="0"/>
              <a:t>: Varies from neonatal hyperammonemia to late-onset episodic encephalopathy</a:t>
            </a:r>
          </a:p>
          <a:p>
            <a:pPr>
              <a:buFont typeface="Arial" panose="020B0604020202020204" pitchFamily="34" charset="0"/>
              <a:buChar char="•"/>
            </a:pPr>
            <a:r>
              <a:rPr lang="en-US" b="1" dirty="0"/>
              <a:t>Diagnostic markers</a:t>
            </a:r>
            <a:r>
              <a:rPr lang="en-US" dirty="0"/>
              <a:t>: Elevated ammonia and specific amino acids depending on the enzyme defect</a:t>
            </a:r>
          </a:p>
          <a:p>
            <a:pPr>
              <a:buFont typeface="Arial" panose="020B0604020202020204" pitchFamily="34" charset="0"/>
              <a:buChar char="•"/>
            </a:pPr>
            <a:r>
              <a:rPr lang="en-US" b="1" dirty="0"/>
              <a:t>Management</a:t>
            </a:r>
            <a:r>
              <a:rPr lang="en-US" dirty="0"/>
              <a:t>: Dietary protein restriction, nitrogen scavenging drugs</a:t>
            </a:r>
          </a:p>
          <a:p>
            <a:pPr>
              <a:buFont typeface="Arial" panose="020B0604020202020204" pitchFamily="34" charset="0"/>
              <a:buChar char="•"/>
            </a:pPr>
            <a:r>
              <a:rPr lang="en-US" b="1" dirty="0"/>
              <a:t>Genetic variability</a:t>
            </a:r>
            <a:r>
              <a:rPr lang="en-US" dirty="0"/>
              <a:t>: Mutations in NAGS, CPS1, OTC, ASS1, ASL, ARG1, and CITRIN</a:t>
            </a:r>
          </a:p>
          <a:p>
            <a:pPr>
              <a:buFont typeface="Arial" panose="020B0604020202020204" pitchFamily="34" charset="0"/>
              <a:buChar char="•"/>
            </a:pPr>
            <a:r>
              <a:rPr lang="en-US" b="1" dirty="0"/>
              <a:t>Therapeutic developments</a:t>
            </a:r>
            <a:r>
              <a:rPr lang="en-US" dirty="0"/>
              <a:t>: Liver transplant considered in severe cases</a:t>
            </a:r>
          </a:p>
          <a:p>
            <a:pPr>
              <a:buFont typeface="Arial" panose="020B0604020202020204" pitchFamily="34" charset="0"/>
              <a:buChar char="•"/>
            </a:pPr>
            <a:r>
              <a:rPr lang="en-US" b="1" dirty="0"/>
              <a:t>Family implications</a:t>
            </a:r>
            <a:r>
              <a:rPr lang="en-US" dirty="0"/>
              <a:t>: Genetic counseling recommended due to inheritance patterns</a:t>
            </a:r>
          </a:p>
          <a:p>
            <a:pPr>
              <a:buFont typeface="Arial" panose="020B0604020202020204" pitchFamily="34" charset="0"/>
              <a:buChar char="•"/>
            </a:pPr>
            <a:r>
              <a:rPr lang="en-US" b="1" dirty="0"/>
              <a:t>Patient support</a:t>
            </a:r>
            <a:r>
              <a:rPr lang="en-US" dirty="0"/>
              <a:t>: Importance of emergency protocols for </a:t>
            </a:r>
            <a:r>
              <a:rPr lang="en-US" dirty="0" err="1"/>
              <a:t>hyperammonemic</a:t>
            </a:r>
            <a:r>
              <a:rPr lang="en-US" dirty="0"/>
              <a:t> crises</a:t>
            </a: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3034253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99674" y="91007"/>
            <a:ext cx="11254126" cy="1599681"/>
          </a:xfrm>
        </p:spPr>
        <p:txBody>
          <a:bodyPr/>
          <a:lstStyle/>
          <a:p>
            <a:r>
              <a:rPr lang="en-US" b="1" dirty="0">
                <a:solidFill>
                  <a:schemeClr val="accent5"/>
                </a:solidFill>
              </a:rPr>
              <a:t>Organic Acidemias</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fontScale="92500"/>
          </a:bodyPr>
          <a:lstStyle/>
          <a:p>
            <a:pPr>
              <a:buFont typeface="Arial" panose="020B0604020202020204" pitchFamily="34" charset="0"/>
              <a:buChar char="•"/>
            </a:pPr>
            <a:r>
              <a:rPr lang="en-US" b="1" dirty="0"/>
              <a:t>Common types</a:t>
            </a:r>
            <a:r>
              <a:rPr lang="en-US" dirty="0"/>
              <a:t>: Propionic acidemia (PA), methylmalonic acidemia (MMA)</a:t>
            </a:r>
          </a:p>
          <a:p>
            <a:pPr>
              <a:buFont typeface="Arial" panose="020B0604020202020204" pitchFamily="34" charset="0"/>
              <a:buChar char="•"/>
            </a:pPr>
            <a:r>
              <a:rPr lang="en-US" b="1" dirty="0"/>
              <a:t>Initial symptoms</a:t>
            </a:r>
            <a:r>
              <a:rPr lang="en-US" dirty="0"/>
              <a:t>: Poor feeding, vomiting, lethargy, and hypotonia</a:t>
            </a:r>
          </a:p>
          <a:p>
            <a:pPr>
              <a:buFont typeface="Arial" panose="020B0604020202020204" pitchFamily="34" charset="0"/>
              <a:buChar char="•"/>
            </a:pPr>
            <a:r>
              <a:rPr lang="en-US" b="1" dirty="0"/>
              <a:t>Metabolic derangement</a:t>
            </a:r>
            <a:r>
              <a:rPr lang="en-US" dirty="0"/>
              <a:t>: Accumulation of toxic organic acids in blood</a:t>
            </a:r>
          </a:p>
          <a:p>
            <a:pPr>
              <a:buFont typeface="Arial" panose="020B0604020202020204" pitchFamily="34" charset="0"/>
              <a:buChar char="•"/>
            </a:pPr>
            <a:r>
              <a:rPr lang="en-US" b="1" dirty="0"/>
              <a:t>Genetic testing</a:t>
            </a:r>
            <a:r>
              <a:rPr lang="en-US" dirty="0"/>
              <a:t>: Confirmatory for specific enzyme deficiencies</a:t>
            </a:r>
          </a:p>
          <a:p>
            <a:pPr>
              <a:buFont typeface="Arial" panose="020B0604020202020204" pitchFamily="34" charset="0"/>
              <a:buChar char="•"/>
            </a:pPr>
            <a:r>
              <a:rPr lang="en-US" b="1" dirty="0"/>
              <a:t>Therapies</a:t>
            </a:r>
            <a:r>
              <a:rPr lang="en-US" dirty="0"/>
              <a:t>: Dietary management, vitamin supplementation, avoidance of catabolic stress</a:t>
            </a:r>
          </a:p>
          <a:p>
            <a:pPr>
              <a:buFont typeface="Arial" panose="020B0604020202020204" pitchFamily="34" charset="0"/>
              <a:buChar char="•"/>
            </a:pPr>
            <a:r>
              <a:rPr lang="en-US" b="1" dirty="0"/>
              <a:t>Neurological sequelae</a:t>
            </a:r>
            <a:r>
              <a:rPr lang="en-US" dirty="0"/>
              <a:t>: Risk of basal ganglia stroke, developmental delay</a:t>
            </a:r>
          </a:p>
          <a:p>
            <a:pPr>
              <a:buFont typeface="Arial" panose="020B0604020202020204" pitchFamily="34" charset="0"/>
              <a:buChar char="•"/>
            </a:pPr>
            <a:r>
              <a:rPr lang="en-US" b="1" dirty="0"/>
              <a:t>Patient monitoring</a:t>
            </a:r>
            <a:r>
              <a:rPr lang="en-US" dirty="0"/>
              <a:t>: Regular follow-up with metabolic specialists</a:t>
            </a: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1175110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p:txBody>
          <a:bodyPr/>
          <a:lstStyle/>
          <a:p>
            <a:r>
              <a:rPr lang="en-US" b="1" dirty="0">
                <a:solidFill>
                  <a:schemeClr val="accent5"/>
                </a:solidFill>
              </a:rPr>
              <a:t>Fatty Acid Oxidation Disorders</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fontScale="85000" lnSpcReduction="20000"/>
          </a:bodyPr>
          <a:lstStyle/>
          <a:p>
            <a:pPr>
              <a:buFont typeface="Arial" panose="020B0604020202020204" pitchFamily="34" charset="0"/>
              <a:buChar char="•"/>
            </a:pPr>
            <a:r>
              <a:rPr lang="en-US" b="1" dirty="0"/>
              <a:t>Clinical scenarios</a:t>
            </a:r>
            <a:r>
              <a:rPr lang="en-US" dirty="0"/>
              <a:t>: Hypoglycemia with illness or fasting, rhabdomyolysis with exercise</a:t>
            </a:r>
          </a:p>
          <a:p>
            <a:pPr>
              <a:buFont typeface="Arial" panose="020B0604020202020204" pitchFamily="34" charset="0"/>
              <a:buChar char="•"/>
            </a:pPr>
            <a:r>
              <a:rPr lang="en-US" b="1" dirty="0"/>
              <a:t>Diagnostic tests</a:t>
            </a:r>
            <a:r>
              <a:rPr lang="en-US" dirty="0"/>
              <a:t>: Acylcarnitine profile, urine organic acids, enzyme assays in fibroblasts</a:t>
            </a:r>
          </a:p>
          <a:p>
            <a:pPr>
              <a:buFont typeface="Arial" panose="020B0604020202020204" pitchFamily="34" charset="0"/>
              <a:buChar char="•"/>
            </a:pPr>
            <a:r>
              <a:rPr lang="en-US" b="1" dirty="0"/>
              <a:t>Preventive strategies</a:t>
            </a:r>
            <a:r>
              <a:rPr lang="en-US" dirty="0"/>
              <a:t>: Avoidance of fasting, high-carbohydrate diet, medium-chain triglycerides (MCT) oil</a:t>
            </a:r>
          </a:p>
          <a:p>
            <a:pPr>
              <a:buFont typeface="Arial" panose="020B0604020202020204" pitchFamily="34" charset="0"/>
              <a:buChar char="•"/>
            </a:pPr>
            <a:r>
              <a:rPr lang="en-US" b="1" dirty="0"/>
              <a:t>Genetic spectrum</a:t>
            </a:r>
            <a:r>
              <a:rPr lang="en-US" dirty="0"/>
              <a:t>: Mutations in genes encoding enzymes for fatty acid beta-oxidation</a:t>
            </a:r>
          </a:p>
          <a:p>
            <a:pPr>
              <a:buFont typeface="Arial" panose="020B0604020202020204" pitchFamily="34" charset="0"/>
              <a:buChar char="•"/>
            </a:pPr>
            <a:r>
              <a:rPr lang="en-US" b="1" dirty="0"/>
              <a:t>Emergency management</a:t>
            </a:r>
            <a:r>
              <a:rPr lang="en-US" dirty="0"/>
              <a:t>: Aggressive treatment during metabolic decompensation</a:t>
            </a:r>
          </a:p>
          <a:p>
            <a:pPr>
              <a:buFont typeface="Arial" panose="020B0604020202020204" pitchFamily="34" charset="0"/>
              <a:buChar char="•"/>
            </a:pPr>
            <a:r>
              <a:rPr lang="en-US" b="1" dirty="0"/>
              <a:t>Family planning</a:t>
            </a:r>
            <a:r>
              <a:rPr lang="en-US" dirty="0"/>
              <a:t>: Genetic counseling and possible prenatal diagnosis</a:t>
            </a:r>
          </a:p>
          <a:p>
            <a:pPr>
              <a:buFont typeface="Arial" panose="020B0604020202020204" pitchFamily="34" charset="0"/>
              <a:buChar char="•"/>
            </a:pPr>
            <a:r>
              <a:rPr lang="en-US" b="1" dirty="0"/>
              <a:t>Research horizon</a:t>
            </a:r>
            <a:r>
              <a:rPr lang="en-US" dirty="0"/>
              <a:t>: Novel therapies including gene therapy are being explored</a:t>
            </a: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22642054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0F2B-192B-6F91-40AE-CDEF9D5740DE}"/>
              </a:ext>
            </a:extLst>
          </p:cNvPr>
          <p:cNvSpPr>
            <a:spLocks noGrp="1"/>
          </p:cNvSpPr>
          <p:nvPr>
            <p:ph type="title"/>
          </p:nvPr>
        </p:nvSpPr>
        <p:spPr>
          <a:xfrm>
            <a:off x="214687" y="160345"/>
            <a:ext cx="11139113" cy="1530343"/>
          </a:xfrm>
        </p:spPr>
        <p:txBody>
          <a:bodyPr/>
          <a:lstStyle/>
          <a:p>
            <a:r>
              <a:rPr lang="en-US" b="1" dirty="0">
                <a:solidFill>
                  <a:schemeClr val="accent5"/>
                </a:solidFill>
              </a:rPr>
              <a:t>Disorders of GABA Metabolism</a:t>
            </a:r>
          </a:p>
        </p:txBody>
      </p:sp>
      <p:sp>
        <p:nvSpPr>
          <p:cNvPr id="3" name="Content Placeholder 2">
            <a:extLst>
              <a:ext uri="{FF2B5EF4-FFF2-40B4-BE49-F238E27FC236}">
                <a16:creationId xmlns:a16="http://schemas.microsoft.com/office/drawing/2014/main" id="{93D6BEC9-EBD2-7A61-3F03-CBBE07963315}"/>
              </a:ext>
            </a:extLst>
          </p:cNvPr>
          <p:cNvSpPr>
            <a:spLocks noGrp="1"/>
          </p:cNvSpPr>
          <p:nvPr>
            <p:ph idx="1"/>
          </p:nvPr>
        </p:nvSpPr>
        <p:spPr>
          <a:xfrm>
            <a:off x="838200" y="1378131"/>
            <a:ext cx="10515600" cy="4101737"/>
          </a:xfrm>
        </p:spPr>
        <p:txBody>
          <a:bodyPr>
            <a:normAutofit fontScale="92500" lnSpcReduction="10000"/>
          </a:bodyPr>
          <a:lstStyle/>
          <a:p>
            <a:pPr>
              <a:buFont typeface="Arial" panose="020B0604020202020204" pitchFamily="34" charset="0"/>
              <a:buChar char="•"/>
            </a:pPr>
            <a:r>
              <a:rPr lang="en-US" b="1" dirty="0"/>
              <a:t>Examples</a:t>
            </a:r>
            <a:r>
              <a:rPr lang="en-US" dirty="0"/>
              <a:t>: GABA-transaminase deficiency, succinic semialdehyde dehydrogenase (SSADH) deficiency</a:t>
            </a:r>
          </a:p>
          <a:p>
            <a:pPr>
              <a:buFont typeface="Arial" panose="020B0604020202020204" pitchFamily="34" charset="0"/>
              <a:buChar char="•"/>
            </a:pPr>
            <a:r>
              <a:rPr lang="en-US" b="1" dirty="0"/>
              <a:t>Clinical spectrum</a:t>
            </a:r>
            <a:r>
              <a:rPr lang="en-US" dirty="0"/>
              <a:t>: Developmental delay, seizures, hypotonia</a:t>
            </a:r>
          </a:p>
          <a:p>
            <a:pPr>
              <a:buFont typeface="Arial" panose="020B0604020202020204" pitchFamily="34" charset="0"/>
              <a:buChar char="•"/>
            </a:pPr>
            <a:r>
              <a:rPr lang="en-US" b="1" dirty="0"/>
              <a:t>Biochemical profile</a:t>
            </a:r>
            <a:r>
              <a:rPr lang="en-US" dirty="0"/>
              <a:t>: Elevated GABA and GHB in biological fluids</a:t>
            </a:r>
          </a:p>
          <a:p>
            <a:pPr>
              <a:buFont typeface="Arial" panose="020B0604020202020204" pitchFamily="34" charset="0"/>
              <a:buChar char="•"/>
            </a:pPr>
            <a:r>
              <a:rPr lang="en-US" b="1" dirty="0"/>
              <a:t>Therapeutic approaches</a:t>
            </a:r>
            <a:r>
              <a:rPr lang="en-US" dirty="0"/>
              <a:t>: Vigabatrin to inhibit GABA-transaminase, supportive therapies</a:t>
            </a:r>
          </a:p>
          <a:p>
            <a:pPr>
              <a:buFont typeface="Arial" panose="020B0604020202020204" pitchFamily="34" charset="0"/>
              <a:buChar char="•"/>
            </a:pPr>
            <a:r>
              <a:rPr lang="en-US" b="1" dirty="0"/>
              <a:t>Genetic mutations</a:t>
            </a:r>
            <a:r>
              <a:rPr lang="en-US" dirty="0"/>
              <a:t>: GABAT and ALDH5A1 gene defects</a:t>
            </a:r>
          </a:p>
          <a:p>
            <a:pPr>
              <a:buFont typeface="Arial" panose="020B0604020202020204" pitchFamily="34" charset="0"/>
              <a:buChar char="•"/>
            </a:pPr>
            <a:r>
              <a:rPr lang="en-US" b="1" dirty="0"/>
              <a:t>Diagnostic imaging</a:t>
            </a:r>
            <a:r>
              <a:rPr lang="en-US" dirty="0"/>
              <a:t>: MRI may show characteristic findings in SSADH deficiency</a:t>
            </a:r>
          </a:p>
          <a:p>
            <a:pPr>
              <a:buFont typeface="Arial" panose="020B0604020202020204" pitchFamily="34" charset="0"/>
              <a:buChar char="•"/>
            </a:pPr>
            <a:r>
              <a:rPr lang="en-US" b="1" dirty="0"/>
              <a:t>Ongoing research</a:t>
            </a:r>
            <a:r>
              <a:rPr lang="en-US" dirty="0"/>
              <a:t>: Focus on enzyme replacement and gene therapy</a:t>
            </a:r>
          </a:p>
          <a:p>
            <a:endParaRPr lang="en-US" dirty="0"/>
          </a:p>
        </p:txBody>
      </p:sp>
      <p:pic>
        <p:nvPicPr>
          <p:cNvPr id="4" name="Picture 3" descr="A red and white sign&#10;&#10;Description automatically generated with medium confidence">
            <a:extLst>
              <a:ext uri="{FF2B5EF4-FFF2-40B4-BE49-F238E27FC236}">
                <a16:creationId xmlns:a16="http://schemas.microsoft.com/office/drawing/2014/main" id="{ACC756E7-3259-0C4C-EEEB-3B2F95E4C096}"/>
              </a:ext>
            </a:extLst>
          </p:cNvPr>
          <p:cNvPicPr>
            <a:picLocks noChangeAspect="1"/>
          </p:cNvPicPr>
          <p:nvPr/>
        </p:nvPicPr>
        <p:blipFill rotWithShape="1">
          <a:blip r:embed="rId2"/>
          <a:srcRect b="3333"/>
          <a:stretch/>
        </p:blipFill>
        <p:spPr>
          <a:xfrm>
            <a:off x="214687" y="5748270"/>
            <a:ext cx="1247025" cy="886496"/>
          </a:xfrm>
          <a:prstGeom prst="rect">
            <a:avLst/>
          </a:prstGeom>
          <a:noFill/>
        </p:spPr>
      </p:pic>
    </p:spTree>
    <p:extLst>
      <p:ext uri="{BB962C8B-B14F-4D97-AF65-F5344CB8AC3E}">
        <p14:creationId xmlns:p14="http://schemas.microsoft.com/office/powerpoint/2010/main" val="5840028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15928</TotalTime>
  <Words>5702</Words>
  <Application>Microsoft Office PowerPoint</Application>
  <PresentationFormat>Widescreen</PresentationFormat>
  <Paragraphs>858</Paragraphs>
  <Slides>98</Slides>
  <Notes>43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8" baseType="lpstr">
      <vt:lpstr>ＭＳ Ｐゴシック</vt:lpstr>
      <vt:lpstr>Arial</vt:lpstr>
      <vt:lpstr>Calibri</vt:lpstr>
      <vt:lpstr>Calibri Light</vt:lpstr>
      <vt:lpstr>Symbol</vt:lpstr>
      <vt:lpstr>Times New Roman</vt:lpstr>
      <vt:lpstr>Trebuchet MS</vt:lpstr>
      <vt:lpstr>Wingdings</vt:lpstr>
      <vt:lpstr>2_Office Theme</vt:lpstr>
      <vt:lpstr>Acrobat Document</vt:lpstr>
      <vt:lpstr>METABOLIC EPILEPSIES</vt:lpstr>
      <vt:lpstr>Disclosures</vt:lpstr>
      <vt:lpstr>PowerPoint Presentation</vt:lpstr>
      <vt:lpstr>Pyridoxine-Dependent Epilepsy (PDE) </vt:lpstr>
      <vt:lpstr>Pyridoxine Responsive Seizures</vt:lpstr>
      <vt:lpstr>Diagnosis of pyridoxine responsive seizures</vt:lpstr>
      <vt:lpstr>Pyridoxine Responsive EpilepSIES</vt:lpstr>
      <vt:lpstr>Pyridoxine-responsive seizures</vt:lpstr>
      <vt:lpstr>PowerPoint Presentation</vt:lpstr>
      <vt:lpstr>Pyridoxine-dependent epilepsy</vt:lpstr>
      <vt:lpstr>Pyridoxine-dependent epilepsy</vt:lpstr>
      <vt:lpstr>PDE: Diagnosis</vt:lpstr>
      <vt:lpstr>PDE: Clinical findings</vt:lpstr>
      <vt:lpstr>PDE: Adjunct (to B6) treatment</vt:lpstr>
      <vt:lpstr>PDE: Treatment</vt:lpstr>
      <vt:lpstr>PNPO deficiency: The other B6 related neonatal EE</vt:lpstr>
      <vt:lpstr>Pyridox(am)ine-5’-phosphate oxidase (PNPO) deficiency </vt:lpstr>
      <vt:lpstr>Pyridoxal-5’-phosphate deficiency /  PNPO-related epileptic encephalopathy</vt:lpstr>
      <vt:lpstr>Glycine Encephalopathy (AKA NKH)</vt:lpstr>
      <vt:lpstr>PowerPoint Presentation</vt:lpstr>
      <vt:lpstr>PowerPoint Presentation</vt:lpstr>
      <vt:lpstr>PowerPoint Presentation</vt:lpstr>
      <vt:lpstr>GE/NKH types</vt:lpstr>
      <vt:lpstr>Severe NKH</vt:lpstr>
      <vt:lpstr>Severe NKH</vt:lpstr>
      <vt:lpstr>Attenuated NKH</vt:lpstr>
      <vt:lpstr>NKH Radiology</vt:lpstr>
      <vt:lpstr>PowerPoint Presentation</vt:lpstr>
      <vt:lpstr>The brain and NKH: pathology</vt:lpstr>
      <vt:lpstr>Biochemistry = Gold Standard</vt:lpstr>
      <vt:lpstr>CSF glycine related to outcome DQ</vt:lpstr>
      <vt:lpstr>Classic NKH: GLDC and AMT Variants</vt:lpstr>
      <vt:lpstr>Mutant alleles with residual activity and disease severity</vt:lpstr>
      <vt:lpstr>Role of genotype</vt:lpstr>
      <vt:lpstr>Current treatment</vt:lpstr>
      <vt:lpstr>PowerPoint Presentation</vt:lpstr>
      <vt:lpstr>Pathophysiology: Neurotransmitter disorder</vt:lpstr>
      <vt:lpstr>Treatment effect</vt:lpstr>
      <vt:lpstr>Early treatment in attenuated NKH</vt:lpstr>
      <vt:lpstr>Sulfite oxidase and molybdenum cofactor</vt:lpstr>
      <vt:lpstr>Molybdenum Cofactor Deficiency (MoCD)</vt:lpstr>
      <vt:lpstr>Sulfite oxidase deficiency</vt:lpstr>
      <vt:lpstr>PowerPoint Presentation</vt:lpstr>
      <vt:lpstr>PowerPoint Presentation</vt:lpstr>
      <vt:lpstr>Pathways</vt:lpstr>
      <vt:lpstr>Cysteine metabolism</vt:lpstr>
      <vt:lpstr>Treatment</vt:lpstr>
      <vt:lpstr>Mitochondrial Diseases  +  Epilepsy</vt:lpstr>
      <vt:lpstr>PowerPoint Presentation</vt:lpstr>
      <vt:lpstr>Things to consider when thinking about mito disease</vt:lpstr>
      <vt:lpstr>Leigh syndrome</vt:lpstr>
      <vt:lpstr>Leigh-like MRI appearance</vt:lpstr>
      <vt:lpstr>LS Clinical Features</vt:lpstr>
      <vt:lpstr>Known genetic etiologies of Leigh Syndrome</vt:lpstr>
      <vt:lpstr>PowerPoint Presentation</vt:lpstr>
      <vt:lpstr>mtDNA  mutations</vt:lpstr>
      <vt:lpstr>8993 mutations (ATP6)</vt:lpstr>
      <vt:lpstr>MELAS - presentation</vt:lpstr>
      <vt:lpstr>MELAS - testing and evaluation</vt:lpstr>
      <vt:lpstr>PowerPoint Presentation</vt:lpstr>
      <vt:lpstr>MELAS - treatment</vt:lpstr>
      <vt:lpstr>MERRF</vt:lpstr>
      <vt:lpstr>MERRF: Clinical features &amp; management</vt:lpstr>
      <vt:lpstr>MERRF - heteroplasmy</vt:lpstr>
      <vt:lpstr>Nuclear  DNA  mutations</vt:lpstr>
      <vt:lpstr>Nuclear encoded respiratory  chain complex proteins </vt:lpstr>
      <vt:lpstr>Mitochondrial translational defects</vt:lpstr>
      <vt:lpstr>PowerPoint Presentation</vt:lpstr>
      <vt:lpstr>DARS2 - LBSL</vt:lpstr>
      <vt:lpstr>MTFMT - Leigh</vt:lpstr>
      <vt:lpstr>Pyruvate dehydrogenase</vt:lpstr>
      <vt:lpstr>Pyruvate Dehydrogenase Deficiency (PDH)</vt:lpstr>
      <vt:lpstr>PDHA1 - girls</vt:lpstr>
      <vt:lpstr>PDHA1 - Boys</vt:lpstr>
      <vt:lpstr>Thiamine disorders</vt:lpstr>
      <vt:lpstr>mtDNA maintenance</vt:lpstr>
      <vt:lpstr>Alpers Syndrome</vt:lpstr>
      <vt:lpstr>Other POLG  presentations</vt:lpstr>
      <vt:lpstr>Other Energy Defect Disorders? </vt:lpstr>
      <vt:lpstr>Glucose Transporter 1 Deficiency (Glut1 DS) </vt:lpstr>
      <vt:lpstr>Glut1 DS </vt:lpstr>
      <vt:lpstr>Glut1 DS </vt:lpstr>
      <vt:lpstr>GLUT1 deficiency</vt:lpstr>
      <vt:lpstr>GLUT1DS Non-classical phenotypes</vt:lpstr>
      <vt:lpstr>Lab findings</vt:lpstr>
      <vt:lpstr>Treatment/Prognosis</vt:lpstr>
      <vt:lpstr>Review of other Metabolic Epilepsies </vt:lpstr>
      <vt:lpstr>Asparagine synthetase deficiency</vt:lpstr>
      <vt:lpstr>Glutamine synthetase deficiency</vt:lpstr>
      <vt:lpstr>Biotin-Responsive Basal Ganglia Disease </vt:lpstr>
      <vt:lpstr>BH4 Deficiency</vt:lpstr>
      <vt:lpstr>Creatine Transporter Deficiency</vt:lpstr>
      <vt:lpstr>Phenylketonuria (PKU)</vt:lpstr>
      <vt:lpstr>Maple Syrup Urine Disease (MSUD)</vt:lpstr>
      <vt:lpstr>Urea Cycle Disorders</vt:lpstr>
      <vt:lpstr>Organic Acidemias</vt:lpstr>
      <vt:lpstr>Fatty Acid Oxidation Disorders</vt:lpstr>
      <vt:lpstr>Disorders of GABA Metabolism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Brock,Dylan Caperton</dc:creator>
  <cp:lastModifiedBy>Dylan Brock</cp:lastModifiedBy>
  <cp:revision>22</cp:revision>
  <dcterms:created xsi:type="dcterms:W3CDTF">2021-10-18T10:42:21Z</dcterms:created>
  <dcterms:modified xsi:type="dcterms:W3CDTF">2025-11-14T12:41:45Z</dcterms:modified>
</cp:coreProperties>
</file>